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74" r:id="rId4"/>
    <p:sldId id="275" r:id="rId5"/>
    <p:sldId id="257" r:id="rId6"/>
    <p:sldId id="258" r:id="rId7"/>
    <p:sldId id="260" r:id="rId8"/>
    <p:sldId id="263" r:id="rId9"/>
    <p:sldId id="269" r:id="rId10"/>
    <p:sldId id="270" r:id="rId11"/>
    <p:sldId id="271" r:id="rId12"/>
    <p:sldId id="268" r:id="rId13"/>
    <p:sldId id="259" r:id="rId14"/>
    <p:sldId id="261" r:id="rId15"/>
    <p:sldId id="262" r:id="rId16"/>
  </p:sldIdLst>
  <p:sldSz cx="9906000" cy="6858000" type="A4"/>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29" autoAdjust="0"/>
    <p:restoredTop sz="94660"/>
  </p:normalViewPr>
  <p:slideViewPr>
    <p:cSldViewPr snapToGrid="0" showGuides="1">
      <p:cViewPr varScale="1">
        <p:scale>
          <a:sx n="85" d="100"/>
          <a:sy n="85" d="100"/>
        </p:scale>
        <p:origin x="756" y="9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2A8EE6-4122-4EEC-B05E-9147D57BBC0A}" type="datetimeFigureOut">
              <a:rPr lang="en-GB" smtClean="0"/>
              <a:t>16/08/2017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6CD047-0391-4DFC-9DA1-BF818806A04B}" type="slidenum">
              <a:rPr lang="en-GB" smtClean="0"/>
              <a:t>‹#›</a:t>
            </a:fld>
            <a:endParaRPr lang="en-GB"/>
          </a:p>
        </p:txBody>
      </p:sp>
    </p:spTree>
    <p:extLst>
      <p:ext uri="{BB962C8B-B14F-4D97-AF65-F5344CB8AC3E}">
        <p14:creationId xmlns:p14="http://schemas.microsoft.com/office/powerpoint/2010/main" val="2719422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2A8EE6-4122-4EEC-B05E-9147D57BBC0A}" type="datetimeFigureOut">
              <a:rPr lang="en-GB" smtClean="0"/>
              <a:t>16/08/2017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6CD047-0391-4DFC-9DA1-BF818806A04B}" type="slidenum">
              <a:rPr lang="en-GB" smtClean="0"/>
              <a:t>‹#›</a:t>
            </a:fld>
            <a:endParaRPr lang="en-GB"/>
          </a:p>
        </p:txBody>
      </p:sp>
    </p:spTree>
    <p:extLst>
      <p:ext uri="{BB962C8B-B14F-4D97-AF65-F5344CB8AC3E}">
        <p14:creationId xmlns:p14="http://schemas.microsoft.com/office/powerpoint/2010/main" val="1830613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2A8EE6-4122-4EEC-B05E-9147D57BBC0A}" type="datetimeFigureOut">
              <a:rPr lang="en-GB" smtClean="0"/>
              <a:t>16/08/2017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6CD047-0391-4DFC-9DA1-BF818806A04B}" type="slidenum">
              <a:rPr lang="en-GB" smtClean="0"/>
              <a:t>‹#›</a:t>
            </a:fld>
            <a:endParaRPr lang="en-GB"/>
          </a:p>
        </p:txBody>
      </p:sp>
    </p:spTree>
    <p:extLst>
      <p:ext uri="{BB962C8B-B14F-4D97-AF65-F5344CB8AC3E}">
        <p14:creationId xmlns:p14="http://schemas.microsoft.com/office/powerpoint/2010/main" val="1000788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2A8EE6-4122-4EEC-B05E-9147D57BBC0A}" type="datetimeFigureOut">
              <a:rPr lang="en-GB" smtClean="0"/>
              <a:t>16/08/2017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6CD047-0391-4DFC-9DA1-BF818806A04B}" type="slidenum">
              <a:rPr lang="en-GB" smtClean="0"/>
              <a:t>‹#›</a:t>
            </a:fld>
            <a:endParaRPr lang="en-GB"/>
          </a:p>
        </p:txBody>
      </p:sp>
    </p:spTree>
    <p:extLst>
      <p:ext uri="{BB962C8B-B14F-4D97-AF65-F5344CB8AC3E}">
        <p14:creationId xmlns:p14="http://schemas.microsoft.com/office/powerpoint/2010/main" val="62328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81"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81" y="4589466"/>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2A8EE6-4122-4EEC-B05E-9147D57BBC0A}" type="datetimeFigureOut">
              <a:rPr lang="en-GB" smtClean="0"/>
              <a:t>16/08/2017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6CD047-0391-4DFC-9DA1-BF818806A04B}" type="slidenum">
              <a:rPr lang="en-GB" smtClean="0"/>
              <a:t>‹#›</a:t>
            </a:fld>
            <a:endParaRPr lang="en-GB"/>
          </a:p>
        </p:txBody>
      </p:sp>
    </p:spTree>
    <p:extLst>
      <p:ext uri="{BB962C8B-B14F-4D97-AF65-F5344CB8AC3E}">
        <p14:creationId xmlns:p14="http://schemas.microsoft.com/office/powerpoint/2010/main" val="2922508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92A8EE6-4122-4EEC-B05E-9147D57BBC0A}" type="datetimeFigureOut">
              <a:rPr lang="en-GB" smtClean="0"/>
              <a:t>16/08/2017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6CD047-0391-4DFC-9DA1-BF818806A04B}" type="slidenum">
              <a:rPr lang="en-GB" smtClean="0"/>
              <a:t>‹#›</a:t>
            </a:fld>
            <a:endParaRPr lang="en-GB"/>
          </a:p>
        </p:txBody>
      </p:sp>
    </p:spTree>
    <p:extLst>
      <p:ext uri="{BB962C8B-B14F-4D97-AF65-F5344CB8AC3E}">
        <p14:creationId xmlns:p14="http://schemas.microsoft.com/office/powerpoint/2010/main" val="1854305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9"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30" y="1681164"/>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30" y="2505076"/>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4" y="1681164"/>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4" y="2505076"/>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2A8EE6-4122-4EEC-B05E-9147D57BBC0A}" type="datetimeFigureOut">
              <a:rPr lang="en-GB" smtClean="0"/>
              <a:t>16/08/2017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D6CD047-0391-4DFC-9DA1-BF818806A04B}" type="slidenum">
              <a:rPr lang="en-GB" smtClean="0"/>
              <a:t>‹#›</a:t>
            </a:fld>
            <a:endParaRPr lang="en-GB"/>
          </a:p>
        </p:txBody>
      </p:sp>
    </p:spTree>
    <p:extLst>
      <p:ext uri="{BB962C8B-B14F-4D97-AF65-F5344CB8AC3E}">
        <p14:creationId xmlns:p14="http://schemas.microsoft.com/office/powerpoint/2010/main" val="2135885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2A8EE6-4122-4EEC-B05E-9147D57BBC0A}" type="datetimeFigureOut">
              <a:rPr lang="en-GB" smtClean="0"/>
              <a:t>16/08/2017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D6CD047-0391-4DFC-9DA1-BF818806A04B}" type="slidenum">
              <a:rPr lang="en-GB" smtClean="0"/>
              <a:t>‹#›</a:t>
            </a:fld>
            <a:endParaRPr lang="en-GB"/>
          </a:p>
        </p:txBody>
      </p:sp>
    </p:spTree>
    <p:extLst>
      <p:ext uri="{BB962C8B-B14F-4D97-AF65-F5344CB8AC3E}">
        <p14:creationId xmlns:p14="http://schemas.microsoft.com/office/powerpoint/2010/main" val="37611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A8EE6-4122-4EEC-B05E-9147D57BBC0A}" type="datetimeFigureOut">
              <a:rPr lang="en-GB" smtClean="0"/>
              <a:t>16/08/2017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D6CD047-0391-4DFC-9DA1-BF818806A04B}" type="slidenum">
              <a:rPr lang="en-GB" smtClean="0"/>
              <a:t>‹#›</a:t>
            </a:fld>
            <a:endParaRPr lang="en-GB"/>
          </a:p>
        </p:txBody>
      </p:sp>
    </p:spTree>
    <p:extLst>
      <p:ext uri="{BB962C8B-B14F-4D97-AF65-F5344CB8AC3E}">
        <p14:creationId xmlns:p14="http://schemas.microsoft.com/office/powerpoint/2010/main" val="3656905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4"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1" y="987428"/>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4"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2A8EE6-4122-4EEC-B05E-9147D57BBC0A}" type="datetimeFigureOut">
              <a:rPr lang="en-GB" smtClean="0"/>
              <a:t>16/08/2017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6CD047-0391-4DFC-9DA1-BF818806A04B}" type="slidenum">
              <a:rPr lang="en-GB" smtClean="0"/>
              <a:t>‹#›</a:t>
            </a:fld>
            <a:endParaRPr lang="en-GB"/>
          </a:p>
        </p:txBody>
      </p:sp>
    </p:spTree>
    <p:extLst>
      <p:ext uri="{BB962C8B-B14F-4D97-AF65-F5344CB8AC3E}">
        <p14:creationId xmlns:p14="http://schemas.microsoft.com/office/powerpoint/2010/main" val="3430705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4"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1" y="987428"/>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4"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2A8EE6-4122-4EEC-B05E-9147D57BBC0A}" type="datetimeFigureOut">
              <a:rPr lang="en-GB" smtClean="0"/>
              <a:t>16/08/2017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6CD047-0391-4DFC-9DA1-BF818806A04B}" type="slidenum">
              <a:rPr lang="en-GB" smtClean="0"/>
              <a:t>‹#›</a:t>
            </a:fld>
            <a:endParaRPr lang="en-GB"/>
          </a:p>
        </p:txBody>
      </p:sp>
    </p:spTree>
    <p:extLst>
      <p:ext uri="{BB962C8B-B14F-4D97-AF65-F5344CB8AC3E}">
        <p14:creationId xmlns:p14="http://schemas.microsoft.com/office/powerpoint/2010/main" val="3688096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9"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A8EE6-4122-4EEC-B05E-9147D57BBC0A}" type="datetimeFigureOut">
              <a:rPr lang="en-GB" smtClean="0"/>
              <a:t>16/08/2017</a:t>
            </a:fld>
            <a:endParaRPr lang="en-GB"/>
          </a:p>
        </p:txBody>
      </p:sp>
      <p:sp>
        <p:nvSpPr>
          <p:cNvPr id="5" name="Footer Placeholder 4"/>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6CD047-0391-4DFC-9DA1-BF818806A04B}" type="slidenum">
              <a:rPr lang="en-GB" smtClean="0"/>
              <a:t>‹#›</a:t>
            </a:fld>
            <a:endParaRPr lang="en-GB"/>
          </a:p>
        </p:txBody>
      </p:sp>
    </p:spTree>
    <p:extLst>
      <p:ext uri="{BB962C8B-B14F-4D97-AF65-F5344CB8AC3E}">
        <p14:creationId xmlns:p14="http://schemas.microsoft.com/office/powerpoint/2010/main" val="22130912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bute-park.com/wp-content/uploads/2013/12/Appendix-V2a-Sophia-Gardens-Event-Area-site-info.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992" y="231650"/>
            <a:ext cx="1591818" cy="10052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9962" y="231648"/>
            <a:ext cx="865237" cy="1005275"/>
          </a:xfrm>
          <a:prstGeom prst="rect">
            <a:avLst/>
          </a:prstGeom>
        </p:spPr>
      </p:pic>
      <p:sp>
        <p:nvSpPr>
          <p:cNvPr id="6" name="TextBox 5"/>
          <p:cNvSpPr txBox="1"/>
          <p:nvPr/>
        </p:nvSpPr>
        <p:spPr>
          <a:xfrm>
            <a:off x="2183130" y="318786"/>
            <a:ext cx="6332221" cy="461665"/>
          </a:xfrm>
          <a:prstGeom prst="rect">
            <a:avLst/>
          </a:prstGeom>
          <a:noFill/>
        </p:spPr>
        <p:txBody>
          <a:bodyPr wrap="square" rtlCol="0">
            <a:spAutoFit/>
          </a:bodyPr>
          <a:lstStyle/>
          <a:p>
            <a:pPr algn="ctr"/>
            <a:r>
              <a:rPr lang="en-GB" sz="2400" b="1" dirty="0" smtClean="0"/>
              <a:t>Site Induction Slides for Sophia Gardens</a:t>
            </a:r>
            <a:endParaRPr lang="en-GB" sz="2400" b="1" dirty="0"/>
          </a:p>
        </p:txBody>
      </p:sp>
      <p:sp>
        <p:nvSpPr>
          <p:cNvPr id="9" name="TextBox 8"/>
          <p:cNvSpPr txBox="1"/>
          <p:nvPr/>
        </p:nvSpPr>
        <p:spPr>
          <a:xfrm>
            <a:off x="318897" y="5247527"/>
            <a:ext cx="9268206" cy="646331"/>
          </a:xfrm>
          <a:prstGeom prst="rect">
            <a:avLst/>
          </a:prstGeom>
          <a:noFill/>
        </p:spPr>
        <p:txBody>
          <a:bodyPr wrap="square" rtlCol="0">
            <a:spAutoFit/>
          </a:bodyPr>
          <a:lstStyle/>
          <a:p>
            <a:r>
              <a:rPr lang="en-GB" dirty="0" smtClean="0"/>
              <a:t>3. Sophia </a:t>
            </a:r>
            <a:r>
              <a:rPr lang="en-GB" dirty="0" smtClean="0"/>
              <a:t>Gardens is a Grade 2 listed historic landscape as designated by </a:t>
            </a:r>
            <a:r>
              <a:rPr lang="en-GB" dirty="0" err="1" smtClean="0"/>
              <a:t>Cadw</a:t>
            </a:r>
            <a:r>
              <a:rPr lang="en-GB" dirty="0" smtClean="0"/>
              <a:t>, Welsh Government </a:t>
            </a:r>
            <a:endParaRPr lang="en-GB" dirty="0"/>
          </a:p>
        </p:txBody>
      </p:sp>
      <p:sp>
        <p:nvSpPr>
          <p:cNvPr id="11" name="TextBox 10"/>
          <p:cNvSpPr txBox="1"/>
          <p:nvPr/>
        </p:nvSpPr>
        <p:spPr>
          <a:xfrm>
            <a:off x="318897" y="4674584"/>
            <a:ext cx="9268206" cy="369332"/>
          </a:xfrm>
          <a:prstGeom prst="rect">
            <a:avLst/>
          </a:prstGeom>
          <a:noFill/>
        </p:spPr>
        <p:txBody>
          <a:bodyPr wrap="square" rtlCol="0">
            <a:spAutoFit/>
          </a:bodyPr>
          <a:lstStyle/>
          <a:p>
            <a:r>
              <a:rPr lang="en-GB" dirty="0" smtClean="0"/>
              <a:t>2. The </a:t>
            </a:r>
            <a:r>
              <a:rPr lang="en-GB" dirty="0" smtClean="0"/>
              <a:t>site is accessible by foot from the city centre or by vehicle via Sophia Close off Cathedral Rd</a:t>
            </a:r>
            <a:endParaRPr lang="en-GB" dirty="0"/>
          </a:p>
        </p:txBody>
      </p:sp>
      <p:sp>
        <p:nvSpPr>
          <p:cNvPr id="12" name="TextBox 11"/>
          <p:cNvSpPr txBox="1"/>
          <p:nvPr/>
        </p:nvSpPr>
        <p:spPr>
          <a:xfrm>
            <a:off x="318897" y="1540233"/>
            <a:ext cx="9268206" cy="2031325"/>
          </a:xfrm>
          <a:prstGeom prst="rect">
            <a:avLst/>
          </a:prstGeom>
          <a:noFill/>
        </p:spPr>
        <p:txBody>
          <a:bodyPr wrap="square" rtlCol="0">
            <a:spAutoFit/>
          </a:bodyPr>
          <a:lstStyle/>
          <a:p>
            <a:r>
              <a:rPr lang="en-GB" dirty="0" smtClean="0"/>
              <a:t>A Site Supervisor will be allocated to your event to help Cardiff Council balance and manage:</a:t>
            </a:r>
          </a:p>
          <a:p>
            <a:r>
              <a:rPr lang="en-GB" dirty="0" smtClean="0"/>
              <a:t> </a:t>
            </a:r>
          </a:p>
          <a:p>
            <a:pPr marL="536575">
              <a:buFont typeface="Arial" panose="020B0604020202020204" pitchFamily="34" charset="0"/>
              <a:buChar char="•"/>
            </a:pPr>
            <a:r>
              <a:rPr lang="en-GB" dirty="0"/>
              <a:t>	</a:t>
            </a:r>
            <a:r>
              <a:rPr lang="en-GB" dirty="0" smtClean="0"/>
              <a:t>The needs of the event organiser </a:t>
            </a:r>
          </a:p>
          <a:p>
            <a:pPr marL="536575">
              <a:buFont typeface="Arial" panose="020B0604020202020204" pitchFamily="34" charset="0"/>
              <a:buChar char="•"/>
            </a:pPr>
            <a:endParaRPr lang="en-GB" dirty="0" smtClean="0"/>
          </a:p>
          <a:p>
            <a:pPr marL="536575">
              <a:buFont typeface="Arial" panose="020B0604020202020204" pitchFamily="34" charset="0"/>
              <a:buChar char="•"/>
            </a:pPr>
            <a:r>
              <a:rPr lang="en-GB" dirty="0"/>
              <a:t>	</a:t>
            </a:r>
            <a:r>
              <a:rPr lang="en-GB" dirty="0" smtClean="0"/>
              <a:t>The financial and reputational interests of the venue (with Parks Dept. as Landlord)</a:t>
            </a:r>
          </a:p>
          <a:p>
            <a:pPr marL="536575">
              <a:buFont typeface="Arial" panose="020B0604020202020204" pitchFamily="34" charset="0"/>
              <a:buChar char="•"/>
            </a:pPr>
            <a:endParaRPr lang="en-GB" dirty="0" smtClean="0"/>
          </a:p>
          <a:p>
            <a:pPr marL="536575">
              <a:buFont typeface="Arial" panose="020B0604020202020204" pitchFamily="34" charset="0"/>
              <a:buChar char="•"/>
            </a:pPr>
            <a:r>
              <a:rPr lang="en-GB" dirty="0"/>
              <a:t>	</a:t>
            </a:r>
            <a:r>
              <a:rPr lang="en-GB" dirty="0" smtClean="0"/>
              <a:t>Safety and experience of the wider public using the park</a:t>
            </a:r>
            <a:endParaRPr lang="en-GB" dirty="0"/>
          </a:p>
        </p:txBody>
      </p:sp>
      <p:sp>
        <p:nvSpPr>
          <p:cNvPr id="13" name="TextBox 12"/>
          <p:cNvSpPr txBox="1"/>
          <p:nvPr/>
        </p:nvSpPr>
        <p:spPr>
          <a:xfrm>
            <a:off x="318897" y="3824643"/>
            <a:ext cx="9268206" cy="646331"/>
          </a:xfrm>
          <a:prstGeom prst="rect">
            <a:avLst/>
          </a:prstGeom>
          <a:noFill/>
        </p:spPr>
        <p:txBody>
          <a:bodyPr wrap="square" rtlCol="0">
            <a:spAutoFit/>
          </a:bodyPr>
          <a:lstStyle/>
          <a:p>
            <a:r>
              <a:rPr lang="en-GB" dirty="0" smtClean="0"/>
              <a:t>1. Sophia </a:t>
            </a:r>
            <a:r>
              <a:rPr lang="en-GB" dirty="0" smtClean="0"/>
              <a:t>Gardens event area is an area of green space close to the city centre, just south of the Sophia Gardens pay and display car park</a:t>
            </a:r>
            <a:endParaRPr lang="en-GB" dirty="0"/>
          </a:p>
        </p:txBody>
      </p:sp>
      <p:sp>
        <p:nvSpPr>
          <p:cNvPr id="2" name="TextBox 1"/>
          <p:cNvSpPr txBox="1"/>
          <p:nvPr/>
        </p:nvSpPr>
        <p:spPr>
          <a:xfrm>
            <a:off x="112889" y="6581423"/>
            <a:ext cx="4617155" cy="215444"/>
          </a:xfrm>
          <a:prstGeom prst="rect">
            <a:avLst/>
          </a:prstGeom>
          <a:noFill/>
        </p:spPr>
        <p:txBody>
          <a:bodyPr wrap="square" rtlCol="0">
            <a:spAutoFit/>
          </a:bodyPr>
          <a:lstStyle/>
          <a:p>
            <a:r>
              <a:rPr lang="en-GB" sz="800" dirty="0" smtClean="0"/>
              <a:t>Sophia Gardens – Site Induction Notes for Event Organisers and Site Supervisors 1 of </a:t>
            </a:r>
            <a:r>
              <a:rPr lang="en-GB" sz="800" dirty="0" smtClean="0"/>
              <a:t>15</a:t>
            </a:r>
            <a:endParaRPr lang="en-GB" sz="800" dirty="0"/>
          </a:p>
        </p:txBody>
      </p:sp>
      <p:sp>
        <p:nvSpPr>
          <p:cNvPr id="10" name="TextBox 9"/>
          <p:cNvSpPr txBox="1"/>
          <p:nvPr/>
        </p:nvSpPr>
        <p:spPr>
          <a:xfrm>
            <a:off x="6045200" y="6581423"/>
            <a:ext cx="3742267" cy="215444"/>
          </a:xfrm>
          <a:prstGeom prst="rect">
            <a:avLst/>
          </a:prstGeom>
          <a:noFill/>
        </p:spPr>
        <p:txBody>
          <a:bodyPr wrap="square" rtlCol="0">
            <a:spAutoFit/>
          </a:bodyPr>
          <a:lstStyle/>
          <a:p>
            <a:pPr algn="r"/>
            <a:r>
              <a:rPr lang="en-GB" sz="800" dirty="0" smtClean="0"/>
              <a:t>Dated 16-08-17</a:t>
            </a:r>
            <a:endParaRPr lang="en-GB" sz="800" dirty="0"/>
          </a:p>
        </p:txBody>
      </p:sp>
    </p:spTree>
    <p:extLst>
      <p:ext uri="{BB962C8B-B14F-4D97-AF65-F5344CB8AC3E}">
        <p14:creationId xmlns:p14="http://schemas.microsoft.com/office/powerpoint/2010/main" val="1002134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992" y="231650"/>
            <a:ext cx="1591818" cy="10052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9962" y="231648"/>
            <a:ext cx="865237" cy="1005275"/>
          </a:xfrm>
          <a:prstGeom prst="rect">
            <a:avLst/>
          </a:prstGeom>
        </p:spPr>
      </p:pic>
      <p:pic>
        <p:nvPicPr>
          <p:cNvPr id="10" name="Pictur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2990" y="1917518"/>
            <a:ext cx="7452360" cy="3968932"/>
          </a:xfrm>
          <a:prstGeom prst="rect">
            <a:avLst/>
          </a:prstGeom>
          <a:noFill/>
          <a:ln>
            <a:noFill/>
          </a:ln>
        </p:spPr>
      </p:pic>
      <p:sp>
        <p:nvSpPr>
          <p:cNvPr id="2" name="TextBox 1"/>
          <p:cNvSpPr txBox="1"/>
          <p:nvPr/>
        </p:nvSpPr>
        <p:spPr>
          <a:xfrm>
            <a:off x="2743989" y="5949102"/>
            <a:ext cx="1154430" cy="584775"/>
          </a:xfrm>
          <a:prstGeom prst="rect">
            <a:avLst/>
          </a:prstGeom>
          <a:noFill/>
        </p:spPr>
        <p:txBody>
          <a:bodyPr wrap="square" rtlCol="0">
            <a:spAutoFit/>
          </a:bodyPr>
          <a:lstStyle/>
          <a:p>
            <a:pPr algn="ctr"/>
            <a:r>
              <a:rPr lang="en-GB" sz="1600" b="1" dirty="0" smtClean="0">
                <a:solidFill>
                  <a:srgbClr val="FF0000"/>
                </a:solidFill>
              </a:rPr>
              <a:t>1m from stem base</a:t>
            </a:r>
            <a:endParaRPr lang="en-GB" sz="1600" b="1" dirty="0">
              <a:solidFill>
                <a:srgbClr val="FF0000"/>
              </a:solidFill>
            </a:endParaRPr>
          </a:p>
        </p:txBody>
      </p:sp>
      <p:sp>
        <p:nvSpPr>
          <p:cNvPr id="11" name="TextBox 10"/>
          <p:cNvSpPr txBox="1"/>
          <p:nvPr/>
        </p:nvSpPr>
        <p:spPr>
          <a:xfrm>
            <a:off x="4000500" y="5887777"/>
            <a:ext cx="2228850" cy="830997"/>
          </a:xfrm>
          <a:prstGeom prst="rect">
            <a:avLst/>
          </a:prstGeom>
          <a:noFill/>
        </p:spPr>
        <p:txBody>
          <a:bodyPr wrap="square" rtlCol="0">
            <a:spAutoFit/>
          </a:bodyPr>
          <a:lstStyle/>
          <a:p>
            <a:pPr algn="ctr"/>
            <a:r>
              <a:rPr lang="en-GB" sz="1600" b="1" dirty="0" smtClean="0">
                <a:solidFill>
                  <a:srgbClr val="FF6600"/>
                </a:solidFill>
              </a:rPr>
              <a:t>Consult and Care Zone (1m beyond stem base to edge of rooting zone)</a:t>
            </a:r>
            <a:endParaRPr lang="en-GB" sz="1600" b="1" dirty="0">
              <a:solidFill>
                <a:srgbClr val="FF6600"/>
              </a:solidFill>
            </a:endParaRPr>
          </a:p>
        </p:txBody>
      </p:sp>
      <p:cxnSp>
        <p:nvCxnSpPr>
          <p:cNvPr id="14" name="Straight Connector 13"/>
          <p:cNvCxnSpPr/>
          <p:nvPr/>
        </p:nvCxnSpPr>
        <p:spPr>
          <a:xfrm>
            <a:off x="4024656" y="5886450"/>
            <a:ext cx="11430" cy="82296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242358" y="5882431"/>
            <a:ext cx="11430" cy="82296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753925" y="5844483"/>
            <a:ext cx="11430" cy="82296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4036086" y="1916191"/>
            <a:ext cx="2193264" cy="3704349"/>
          </a:xfrm>
          <a:prstGeom prst="rect">
            <a:avLst/>
          </a:prstGeom>
          <a:solidFill>
            <a:srgbClr val="FF6600">
              <a:alpha val="2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1908810" y="275847"/>
            <a:ext cx="6606539" cy="1631216"/>
          </a:xfrm>
          <a:prstGeom prst="rect">
            <a:avLst/>
          </a:prstGeom>
          <a:noFill/>
        </p:spPr>
        <p:txBody>
          <a:bodyPr wrap="square" rtlCol="0">
            <a:spAutoFit/>
          </a:bodyPr>
          <a:lstStyle/>
          <a:p>
            <a:pPr algn="ctr"/>
            <a:r>
              <a:rPr lang="en-GB" sz="2000" b="1" dirty="0" smtClean="0">
                <a:solidFill>
                  <a:srgbClr val="FF6600"/>
                </a:solidFill>
              </a:rPr>
              <a:t>Consult and Care Zone </a:t>
            </a:r>
          </a:p>
          <a:p>
            <a:pPr algn="ctr"/>
            <a:endParaRPr lang="en-GB" sz="800" b="1" dirty="0" smtClean="0">
              <a:solidFill>
                <a:srgbClr val="FF6600"/>
              </a:solidFill>
            </a:endParaRPr>
          </a:p>
          <a:p>
            <a:r>
              <a:rPr lang="en-GB" dirty="0" smtClean="0">
                <a:solidFill>
                  <a:schemeClr val="accent2"/>
                </a:solidFill>
              </a:rPr>
              <a:t>- If used by event some form of ground/tree protection may be required. Requirements should be discussed </a:t>
            </a:r>
            <a:r>
              <a:rPr lang="en-GB" dirty="0">
                <a:solidFill>
                  <a:schemeClr val="accent2"/>
                </a:solidFill>
              </a:rPr>
              <a:t>with Parks Department </a:t>
            </a:r>
            <a:endParaRPr lang="en-GB" dirty="0" smtClean="0">
              <a:solidFill>
                <a:schemeClr val="accent2"/>
              </a:solidFill>
            </a:endParaRPr>
          </a:p>
          <a:p>
            <a:r>
              <a:rPr lang="en-GB" dirty="0" smtClean="0">
                <a:solidFill>
                  <a:schemeClr val="accent2"/>
                </a:solidFill>
              </a:rPr>
              <a:t>- Seek further advice from Parks Department if necessary</a:t>
            </a:r>
          </a:p>
          <a:p>
            <a:r>
              <a:rPr lang="en-GB" dirty="0" smtClean="0">
                <a:solidFill>
                  <a:schemeClr val="accent2"/>
                </a:solidFill>
              </a:rPr>
              <a:t>- Site </a:t>
            </a:r>
            <a:r>
              <a:rPr lang="en-GB" dirty="0">
                <a:solidFill>
                  <a:schemeClr val="accent2"/>
                </a:solidFill>
              </a:rPr>
              <a:t>Supervisor, refer to event-specific briefing </a:t>
            </a:r>
            <a:r>
              <a:rPr lang="en-GB" dirty="0" smtClean="0">
                <a:solidFill>
                  <a:schemeClr val="accent2"/>
                </a:solidFill>
              </a:rPr>
              <a:t>notes</a:t>
            </a:r>
            <a:endParaRPr lang="en-GB" dirty="0">
              <a:solidFill>
                <a:schemeClr val="accent2"/>
              </a:solidFill>
            </a:endParaRPr>
          </a:p>
        </p:txBody>
      </p:sp>
      <p:sp>
        <p:nvSpPr>
          <p:cNvPr id="19" name="TextBox 18"/>
          <p:cNvSpPr txBox="1"/>
          <p:nvPr/>
        </p:nvSpPr>
        <p:spPr>
          <a:xfrm>
            <a:off x="503061" y="5874394"/>
            <a:ext cx="2228850" cy="830997"/>
          </a:xfrm>
          <a:prstGeom prst="rect">
            <a:avLst/>
          </a:prstGeom>
          <a:noFill/>
        </p:spPr>
        <p:txBody>
          <a:bodyPr wrap="square" rtlCol="0">
            <a:spAutoFit/>
          </a:bodyPr>
          <a:lstStyle/>
          <a:p>
            <a:pPr algn="ctr"/>
            <a:r>
              <a:rPr lang="en-GB" sz="1600" b="1" dirty="0" smtClean="0">
                <a:solidFill>
                  <a:srgbClr val="FF6600"/>
                </a:solidFill>
              </a:rPr>
              <a:t>Consult and Care Zone (1m beyond stem base to edge of rooting zone)</a:t>
            </a:r>
            <a:endParaRPr lang="en-GB" sz="1600" b="1" dirty="0">
              <a:solidFill>
                <a:srgbClr val="FF6600"/>
              </a:solidFill>
            </a:endParaRPr>
          </a:p>
        </p:txBody>
      </p:sp>
      <p:sp>
        <p:nvSpPr>
          <p:cNvPr id="20" name="TextBox 19"/>
          <p:cNvSpPr txBox="1"/>
          <p:nvPr/>
        </p:nvSpPr>
        <p:spPr>
          <a:xfrm>
            <a:off x="6184338" y="4988688"/>
            <a:ext cx="3110131" cy="523220"/>
          </a:xfrm>
          <a:prstGeom prst="rect">
            <a:avLst/>
          </a:prstGeom>
          <a:noFill/>
        </p:spPr>
        <p:txBody>
          <a:bodyPr wrap="square" rtlCol="0">
            <a:spAutoFit/>
          </a:bodyPr>
          <a:lstStyle/>
          <a:p>
            <a:r>
              <a:rPr lang="en-GB" sz="1400" b="1" dirty="0" smtClean="0"/>
              <a:t>Is the end of the root protection area (RPA)</a:t>
            </a:r>
            <a:endParaRPr lang="en-GB" sz="1400" b="1" dirty="0"/>
          </a:p>
        </p:txBody>
      </p:sp>
      <p:sp>
        <p:nvSpPr>
          <p:cNvPr id="21" name="TextBox 20"/>
          <p:cNvSpPr txBox="1"/>
          <p:nvPr/>
        </p:nvSpPr>
        <p:spPr>
          <a:xfrm>
            <a:off x="6229350" y="5878414"/>
            <a:ext cx="3589020" cy="830997"/>
          </a:xfrm>
          <a:prstGeom prst="rect">
            <a:avLst/>
          </a:prstGeom>
          <a:noFill/>
        </p:spPr>
        <p:txBody>
          <a:bodyPr wrap="square" rtlCol="0">
            <a:spAutoFit/>
          </a:bodyPr>
          <a:lstStyle/>
          <a:p>
            <a:pPr algn="ctr"/>
            <a:r>
              <a:rPr lang="en-GB" sz="1600" b="1" dirty="0" smtClean="0">
                <a:solidFill>
                  <a:srgbClr val="00B050"/>
                </a:solidFill>
              </a:rPr>
              <a:t>Beyond extent of rooting zone (at least beyond canopy edge/drip line if no other info available)</a:t>
            </a:r>
            <a:endParaRPr lang="en-GB" sz="1600" b="1" dirty="0">
              <a:solidFill>
                <a:srgbClr val="00B050"/>
              </a:solidFill>
            </a:endParaRPr>
          </a:p>
        </p:txBody>
      </p:sp>
      <p:cxnSp>
        <p:nvCxnSpPr>
          <p:cNvPr id="22" name="Straight Connector 21"/>
          <p:cNvCxnSpPr/>
          <p:nvPr/>
        </p:nvCxnSpPr>
        <p:spPr>
          <a:xfrm>
            <a:off x="5632011" y="1761066"/>
            <a:ext cx="11289" cy="3838223"/>
          </a:xfrm>
          <a:prstGeom prst="line">
            <a:avLst/>
          </a:prstGeom>
          <a:ln w="38100">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72015" y="6622373"/>
            <a:ext cx="4617155" cy="215444"/>
          </a:xfrm>
          <a:prstGeom prst="rect">
            <a:avLst/>
          </a:prstGeom>
          <a:noFill/>
        </p:spPr>
        <p:txBody>
          <a:bodyPr wrap="square" rtlCol="0">
            <a:spAutoFit/>
          </a:bodyPr>
          <a:lstStyle/>
          <a:p>
            <a:r>
              <a:rPr lang="en-GB" sz="800" dirty="0" smtClean="0"/>
              <a:t>Sophia Gardens – Site Induction Notes for Event Organisers and Site Supervisors </a:t>
            </a:r>
            <a:r>
              <a:rPr lang="en-GB" sz="800" dirty="0" smtClean="0"/>
              <a:t>10 </a:t>
            </a:r>
            <a:r>
              <a:rPr lang="en-GB" sz="800" dirty="0" smtClean="0"/>
              <a:t>of </a:t>
            </a:r>
            <a:r>
              <a:rPr lang="en-GB" sz="800" dirty="0" smtClean="0"/>
              <a:t>15</a:t>
            </a:r>
            <a:endParaRPr lang="en-GB" sz="800" dirty="0"/>
          </a:p>
        </p:txBody>
      </p:sp>
    </p:spTree>
    <p:extLst>
      <p:ext uri="{BB962C8B-B14F-4D97-AF65-F5344CB8AC3E}">
        <p14:creationId xmlns:p14="http://schemas.microsoft.com/office/powerpoint/2010/main" val="3832283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992" y="231650"/>
            <a:ext cx="1591818" cy="10052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9962" y="231648"/>
            <a:ext cx="865237" cy="1005275"/>
          </a:xfrm>
          <a:prstGeom prst="rect">
            <a:avLst/>
          </a:prstGeom>
        </p:spPr>
      </p:pic>
      <p:pic>
        <p:nvPicPr>
          <p:cNvPr id="10" name="Pictur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2990" y="1917518"/>
            <a:ext cx="7452360" cy="3968932"/>
          </a:xfrm>
          <a:prstGeom prst="rect">
            <a:avLst/>
          </a:prstGeom>
          <a:noFill/>
          <a:ln>
            <a:noFill/>
          </a:ln>
        </p:spPr>
      </p:pic>
      <p:sp>
        <p:nvSpPr>
          <p:cNvPr id="2" name="TextBox 1"/>
          <p:cNvSpPr txBox="1"/>
          <p:nvPr/>
        </p:nvSpPr>
        <p:spPr>
          <a:xfrm>
            <a:off x="2743989" y="5949102"/>
            <a:ext cx="1154430" cy="584775"/>
          </a:xfrm>
          <a:prstGeom prst="rect">
            <a:avLst/>
          </a:prstGeom>
          <a:noFill/>
        </p:spPr>
        <p:txBody>
          <a:bodyPr wrap="square" rtlCol="0">
            <a:spAutoFit/>
          </a:bodyPr>
          <a:lstStyle/>
          <a:p>
            <a:pPr algn="ctr"/>
            <a:r>
              <a:rPr lang="en-GB" sz="1600" b="1" dirty="0" smtClean="0">
                <a:solidFill>
                  <a:srgbClr val="FF0000"/>
                </a:solidFill>
              </a:rPr>
              <a:t>1m from stem base</a:t>
            </a:r>
            <a:endParaRPr lang="en-GB" sz="1600" b="1" dirty="0">
              <a:solidFill>
                <a:srgbClr val="FF0000"/>
              </a:solidFill>
            </a:endParaRPr>
          </a:p>
        </p:txBody>
      </p:sp>
      <p:sp>
        <p:nvSpPr>
          <p:cNvPr id="11" name="TextBox 10"/>
          <p:cNvSpPr txBox="1"/>
          <p:nvPr/>
        </p:nvSpPr>
        <p:spPr>
          <a:xfrm>
            <a:off x="4000500" y="5887777"/>
            <a:ext cx="2228850" cy="830997"/>
          </a:xfrm>
          <a:prstGeom prst="rect">
            <a:avLst/>
          </a:prstGeom>
          <a:noFill/>
        </p:spPr>
        <p:txBody>
          <a:bodyPr wrap="square" rtlCol="0">
            <a:spAutoFit/>
          </a:bodyPr>
          <a:lstStyle/>
          <a:p>
            <a:pPr algn="ctr"/>
            <a:r>
              <a:rPr lang="en-GB" sz="1600" b="1" dirty="0" smtClean="0">
                <a:solidFill>
                  <a:srgbClr val="FF6600"/>
                </a:solidFill>
              </a:rPr>
              <a:t>Consult and Care Zone (1m beyond stem base to edge of rooting zone)</a:t>
            </a:r>
            <a:endParaRPr lang="en-GB" sz="1600" b="1" dirty="0">
              <a:solidFill>
                <a:srgbClr val="FF6600"/>
              </a:solidFill>
            </a:endParaRPr>
          </a:p>
        </p:txBody>
      </p:sp>
      <p:cxnSp>
        <p:nvCxnSpPr>
          <p:cNvPr id="14" name="Straight Connector 13"/>
          <p:cNvCxnSpPr/>
          <p:nvPr/>
        </p:nvCxnSpPr>
        <p:spPr>
          <a:xfrm>
            <a:off x="4024656" y="5886450"/>
            <a:ext cx="11430" cy="82296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242358" y="5882431"/>
            <a:ext cx="11430" cy="82296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753925" y="5844483"/>
            <a:ext cx="11430" cy="82296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03061" y="5874394"/>
            <a:ext cx="2228850" cy="830997"/>
          </a:xfrm>
          <a:prstGeom prst="rect">
            <a:avLst/>
          </a:prstGeom>
          <a:noFill/>
        </p:spPr>
        <p:txBody>
          <a:bodyPr wrap="square" rtlCol="0">
            <a:spAutoFit/>
          </a:bodyPr>
          <a:lstStyle/>
          <a:p>
            <a:pPr algn="ctr"/>
            <a:r>
              <a:rPr lang="en-GB" sz="1600" b="1" dirty="0" smtClean="0">
                <a:solidFill>
                  <a:srgbClr val="FF6600"/>
                </a:solidFill>
              </a:rPr>
              <a:t>Consult and Care Zone (1m beyond stem base to edge of rooting zone)</a:t>
            </a:r>
            <a:endParaRPr lang="en-GB" sz="1600" b="1" dirty="0">
              <a:solidFill>
                <a:srgbClr val="FF6600"/>
              </a:solidFill>
            </a:endParaRPr>
          </a:p>
        </p:txBody>
      </p:sp>
      <p:sp>
        <p:nvSpPr>
          <p:cNvPr id="17" name="TextBox 16"/>
          <p:cNvSpPr txBox="1"/>
          <p:nvPr/>
        </p:nvSpPr>
        <p:spPr>
          <a:xfrm>
            <a:off x="1908810" y="263256"/>
            <a:ext cx="6606540" cy="1631216"/>
          </a:xfrm>
          <a:prstGeom prst="rect">
            <a:avLst/>
          </a:prstGeom>
          <a:noFill/>
        </p:spPr>
        <p:txBody>
          <a:bodyPr wrap="square" rtlCol="0">
            <a:spAutoFit/>
          </a:bodyPr>
          <a:lstStyle/>
          <a:p>
            <a:pPr algn="ctr"/>
            <a:r>
              <a:rPr lang="en-GB" sz="2000" b="1" dirty="0" smtClean="0">
                <a:solidFill>
                  <a:srgbClr val="00B050"/>
                </a:solidFill>
              </a:rPr>
              <a:t>Safe Zone </a:t>
            </a:r>
          </a:p>
          <a:p>
            <a:pPr algn="ctr"/>
            <a:endParaRPr lang="en-GB" sz="800" b="1" dirty="0" smtClean="0">
              <a:solidFill>
                <a:srgbClr val="00B050"/>
              </a:solidFill>
            </a:endParaRPr>
          </a:p>
          <a:p>
            <a:r>
              <a:rPr lang="en-GB" dirty="0" smtClean="0">
                <a:solidFill>
                  <a:srgbClr val="00B050"/>
                </a:solidFill>
              </a:rPr>
              <a:t>- Event activity permitted without additional tree protection measures</a:t>
            </a:r>
          </a:p>
          <a:p>
            <a:r>
              <a:rPr lang="en-GB" dirty="0" smtClean="0">
                <a:solidFill>
                  <a:srgbClr val="00B050"/>
                </a:solidFill>
              </a:rPr>
              <a:t>- Ground protection may still be required for safe vehicle and pedestrian access or to prevent a ground pollution incident</a:t>
            </a:r>
          </a:p>
        </p:txBody>
      </p:sp>
      <p:cxnSp>
        <p:nvCxnSpPr>
          <p:cNvPr id="20" name="Straight Connector 19"/>
          <p:cNvCxnSpPr/>
          <p:nvPr/>
        </p:nvCxnSpPr>
        <p:spPr>
          <a:xfrm>
            <a:off x="5632011" y="1761066"/>
            <a:ext cx="11289" cy="3838223"/>
          </a:xfrm>
          <a:prstGeom prst="line">
            <a:avLst/>
          </a:prstGeom>
          <a:ln w="38100">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184338" y="4988688"/>
            <a:ext cx="3110131" cy="523220"/>
          </a:xfrm>
          <a:prstGeom prst="rect">
            <a:avLst/>
          </a:prstGeom>
          <a:noFill/>
        </p:spPr>
        <p:txBody>
          <a:bodyPr wrap="square" rtlCol="0">
            <a:spAutoFit/>
          </a:bodyPr>
          <a:lstStyle/>
          <a:p>
            <a:r>
              <a:rPr lang="en-GB" sz="1400" b="1" dirty="0" smtClean="0"/>
              <a:t>Is the end of the root protection area (RPA)</a:t>
            </a:r>
            <a:endParaRPr lang="en-GB" sz="1400" b="1" dirty="0"/>
          </a:p>
        </p:txBody>
      </p:sp>
      <p:sp>
        <p:nvSpPr>
          <p:cNvPr id="3" name="Rectangle 2"/>
          <p:cNvSpPr/>
          <p:nvPr/>
        </p:nvSpPr>
        <p:spPr>
          <a:xfrm>
            <a:off x="6229350" y="1903836"/>
            <a:ext cx="3445228" cy="3704349"/>
          </a:xfrm>
          <a:prstGeom prst="rect">
            <a:avLst/>
          </a:prstGeom>
          <a:solidFill>
            <a:srgbClr val="92D050">
              <a:alpha val="2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p:cNvSpPr txBox="1"/>
          <p:nvPr/>
        </p:nvSpPr>
        <p:spPr>
          <a:xfrm>
            <a:off x="6229350" y="5878414"/>
            <a:ext cx="3589020" cy="830997"/>
          </a:xfrm>
          <a:prstGeom prst="rect">
            <a:avLst/>
          </a:prstGeom>
          <a:noFill/>
        </p:spPr>
        <p:txBody>
          <a:bodyPr wrap="square" rtlCol="0">
            <a:spAutoFit/>
          </a:bodyPr>
          <a:lstStyle/>
          <a:p>
            <a:pPr algn="ctr"/>
            <a:r>
              <a:rPr lang="en-GB" sz="1600" b="1" dirty="0" smtClean="0">
                <a:solidFill>
                  <a:srgbClr val="00B050"/>
                </a:solidFill>
              </a:rPr>
              <a:t>Beyond extent of rooting zone (at least beyond canopy edge/drip line if no other info available)</a:t>
            </a:r>
            <a:endParaRPr lang="en-GB" sz="1600" b="1" dirty="0">
              <a:solidFill>
                <a:srgbClr val="00B050"/>
              </a:solidFill>
            </a:endParaRPr>
          </a:p>
        </p:txBody>
      </p:sp>
      <p:sp>
        <p:nvSpPr>
          <p:cNvPr id="18" name="TextBox 17"/>
          <p:cNvSpPr txBox="1"/>
          <p:nvPr/>
        </p:nvSpPr>
        <p:spPr>
          <a:xfrm>
            <a:off x="172015" y="6622373"/>
            <a:ext cx="4617155" cy="215444"/>
          </a:xfrm>
          <a:prstGeom prst="rect">
            <a:avLst/>
          </a:prstGeom>
          <a:noFill/>
        </p:spPr>
        <p:txBody>
          <a:bodyPr wrap="square" rtlCol="0">
            <a:spAutoFit/>
          </a:bodyPr>
          <a:lstStyle/>
          <a:p>
            <a:r>
              <a:rPr lang="en-GB" sz="800" dirty="0" smtClean="0"/>
              <a:t>Sophia Gardens – Site Induction Notes for Event Organisers and Site Supervisors </a:t>
            </a:r>
            <a:r>
              <a:rPr lang="en-GB" sz="800" dirty="0" smtClean="0"/>
              <a:t>11 </a:t>
            </a:r>
            <a:r>
              <a:rPr lang="en-GB" sz="800" dirty="0" smtClean="0"/>
              <a:t>of </a:t>
            </a:r>
            <a:r>
              <a:rPr lang="en-GB" sz="800" dirty="0" smtClean="0"/>
              <a:t>15</a:t>
            </a:r>
            <a:endParaRPr lang="en-GB" sz="800" dirty="0"/>
          </a:p>
        </p:txBody>
      </p:sp>
    </p:spTree>
    <p:extLst>
      <p:ext uri="{BB962C8B-B14F-4D97-AF65-F5344CB8AC3E}">
        <p14:creationId xmlns:p14="http://schemas.microsoft.com/office/powerpoint/2010/main" val="19943848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992" y="231650"/>
            <a:ext cx="1591818" cy="10052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2681" y="231650"/>
            <a:ext cx="865237" cy="1005275"/>
          </a:xfrm>
          <a:prstGeom prst="rect">
            <a:avLst/>
          </a:prstGeom>
        </p:spPr>
      </p:pic>
      <p:sp>
        <p:nvSpPr>
          <p:cNvPr id="6" name="TextBox 5"/>
          <p:cNvSpPr txBox="1"/>
          <p:nvPr/>
        </p:nvSpPr>
        <p:spPr>
          <a:xfrm>
            <a:off x="316992" y="1577341"/>
            <a:ext cx="3787417" cy="461665"/>
          </a:xfrm>
          <a:prstGeom prst="rect">
            <a:avLst/>
          </a:prstGeom>
          <a:noFill/>
        </p:spPr>
        <p:txBody>
          <a:bodyPr wrap="square" rtlCol="0">
            <a:spAutoFit/>
          </a:bodyPr>
          <a:lstStyle/>
          <a:p>
            <a:r>
              <a:rPr lang="en-GB" sz="2400" b="1" dirty="0" smtClean="0"/>
              <a:t>Tree Protection </a:t>
            </a:r>
            <a:endParaRPr lang="en-GB" sz="2400" b="1" dirty="0"/>
          </a:p>
        </p:txBody>
      </p:sp>
      <p:sp>
        <p:nvSpPr>
          <p:cNvPr id="7" name="TextBox 6"/>
          <p:cNvSpPr txBox="1"/>
          <p:nvPr/>
        </p:nvSpPr>
        <p:spPr>
          <a:xfrm>
            <a:off x="316992" y="2146416"/>
            <a:ext cx="3464786" cy="4247317"/>
          </a:xfrm>
          <a:prstGeom prst="rect">
            <a:avLst/>
          </a:prstGeom>
          <a:noFill/>
        </p:spPr>
        <p:txBody>
          <a:bodyPr wrap="square" rtlCol="0">
            <a:spAutoFit/>
          </a:bodyPr>
          <a:lstStyle/>
          <a:p>
            <a:r>
              <a:rPr lang="en-GB" dirty="0" smtClean="0"/>
              <a:t>Event organisers should identify risks to tree health and highlight as part of their staff site induction </a:t>
            </a:r>
          </a:p>
          <a:p>
            <a:endParaRPr lang="en-GB" dirty="0"/>
          </a:p>
          <a:p>
            <a:r>
              <a:rPr lang="en-GB" dirty="0" smtClean="0"/>
              <a:t>Some possible risks to tree health are summarised in the diagram to help you</a:t>
            </a:r>
          </a:p>
          <a:p>
            <a:endParaRPr lang="en-GB" dirty="0"/>
          </a:p>
          <a:p>
            <a:r>
              <a:rPr lang="en-GB" dirty="0" smtClean="0"/>
              <a:t>The Site Supervisor will identify risks to tree health on site and ask the event organiser to take corrective action </a:t>
            </a:r>
          </a:p>
          <a:p>
            <a:endParaRPr lang="en-GB" dirty="0"/>
          </a:p>
          <a:p>
            <a:r>
              <a:rPr lang="en-GB" dirty="0" smtClean="0"/>
              <a:t>Seek further advice from the Parks Department if you are not sure</a:t>
            </a:r>
          </a:p>
        </p:txBody>
      </p:sp>
      <p:pic>
        <p:nvPicPr>
          <p:cNvPr id="8" name="Picture 7"/>
          <p:cNvPicPr/>
          <p:nvPr/>
        </p:nvPicPr>
        <p:blipFill>
          <a:blip r:embed="rId4"/>
          <a:stretch>
            <a:fillRect/>
          </a:stretch>
        </p:blipFill>
        <p:spPr>
          <a:xfrm>
            <a:off x="3934435" y="31173"/>
            <a:ext cx="5762722" cy="6826827"/>
          </a:xfrm>
          <a:prstGeom prst="rect">
            <a:avLst/>
          </a:prstGeom>
        </p:spPr>
      </p:pic>
      <p:sp>
        <p:nvSpPr>
          <p:cNvPr id="9" name="TextBox 8"/>
          <p:cNvSpPr txBox="1"/>
          <p:nvPr/>
        </p:nvSpPr>
        <p:spPr>
          <a:xfrm>
            <a:off x="172015" y="6622373"/>
            <a:ext cx="4617155" cy="215444"/>
          </a:xfrm>
          <a:prstGeom prst="rect">
            <a:avLst/>
          </a:prstGeom>
          <a:noFill/>
        </p:spPr>
        <p:txBody>
          <a:bodyPr wrap="square" rtlCol="0">
            <a:spAutoFit/>
          </a:bodyPr>
          <a:lstStyle/>
          <a:p>
            <a:r>
              <a:rPr lang="en-GB" sz="800" dirty="0" smtClean="0"/>
              <a:t>Sophia Gardens – Site Induction Notes for Event Organisers and Site Supervisors </a:t>
            </a:r>
            <a:r>
              <a:rPr lang="en-GB" sz="800" dirty="0" smtClean="0"/>
              <a:t>12 </a:t>
            </a:r>
            <a:r>
              <a:rPr lang="en-GB" sz="800" dirty="0" smtClean="0"/>
              <a:t>of </a:t>
            </a:r>
            <a:r>
              <a:rPr lang="en-GB" sz="800" dirty="0" smtClean="0"/>
              <a:t>15</a:t>
            </a:r>
            <a:endParaRPr lang="en-GB" sz="800" dirty="0"/>
          </a:p>
        </p:txBody>
      </p:sp>
    </p:spTree>
    <p:extLst>
      <p:ext uri="{BB962C8B-B14F-4D97-AF65-F5344CB8AC3E}">
        <p14:creationId xmlns:p14="http://schemas.microsoft.com/office/powerpoint/2010/main" val="33724047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992" y="231650"/>
            <a:ext cx="1591818" cy="10052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9962" y="231648"/>
            <a:ext cx="865237" cy="1005275"/>
          </a:xfrm>
          <a:prstGeom prst="rect">
            <a:avLst/>
          </a:prstGeom>
        </p:spPr>
      </p:pic>
      <p:sp>
        <p:nvSpPr>
          <p:cNvPr id="6" name="TextBox 5"/>
          <p:cNvSpPr txBox="1"/>
          <p:nvPr/>
        </p:nvSpPr>
        <p:spPr>
          <a:xfrm>
            <a:off x="2057400" y="320041"/>
            <a:ext cx="6457949" cy="830997"/>
          </a:xfrm>
          <a:prstGeom prst="rect">
            <a:avLst/>
          </a:prstGeom>
          <a:noFill/>
        </p:spPr>
        <p:txBody>
          <a:bodyPr wrap="square" rtlCol="0">
            <a:spAutoFit/>
          </a:bodyPr>
          <a:lstStyle/>
          <a:p>
            <a:pPr algn="ctr"/>
            <a:r>
              <a:rPr lang="en-GB" sz="2400" b="1" dirty="0" smtClean="0"/>
              <a:t>The Role of the Site Supervisor / </a:t>
            </a:r>
          </a:p>
          <a:p>
            <a:pPr algn="ctr"/>
            <a:r>
              <a:rPr lang="en-GB" sz="2400" b="1" dirty="0" smtClean="0"/>
              <a:t>During the event (1)</a:t>
            </a:r>
            <a:endParaRPr lang="en-GB" sz="2400" b="1" dirty="0"/>
          </a:p>
        </p:txBody>
      </p:sp>
      <p:sp>
        <p:nvSpPr>
          <p:cNvPr id="7" name="TextBox 6"/>
          <p:cNvSpPr txBox="1"/>
          <p:nvPr/>
        </p:nvSpPr>
        <p:spPr>
          <a:xfrm>
            <a:off x="316992" y="1546861"/>
            <a:ext cx="9268206" cy="923330"/>
          </a:xfrm>
          <a:prstGeom prst="rect">
            <a:avLst/>
          </a:prstGeom>
          <a:noFill/>
        </p:spPr>
        <p:txBody>
          <a:bodyPr wrap="square" rtlCol="0">
            <a:spAutoFit/>
          </a:bodyPr>
          <a:lstStyle/>
          <a:p>
            <a:r>
              <a:rPr lang="en-GB" dirty="0" smtClean="0"/>
              <a:t>Site Supervisor duties during the event include:</a:t>
            </a:r>
          </a:p>
          <a:p>
            <a:endParaRPr lang="en-GB" dirty="0" smtClean="0"/>
          </a:p>
          <a:p>
            <a:pPr marL="285750" indent="-285750">
              <a:buFont typeface="Arial" panose="020B0604020202020204" pitchFamily="34" charset="0"/>
              <a:buChar char="•"/>
            </a:pPr>
            <a:r>
              <a:rPr lang="en-GB" dirty="0" smtClean="0"/>
              <a:t>The identification, recording and reporting of incidents </a:t>
            </a:r>
          </a:p>
        </p:txBody>
      </p:sp>
      <p:sp>
        <p:nvSpPr>
          <p:cNvPr id="12" name="TextBox 11"/>
          <p:cNvSpPr txBox="1"/>
          <p:nvPr/>
        </p:nvSpPr>
        <p:spPr>
          <a:xfrm>
            <a:off x="318897" y="2503583"/>
            <a:ext cx="9268206" cy="1754326"/>
          </a:xfrm>
          <a:prstGeom prst="rect">
            <a:avLst/>
          </a:prstGeom>
          <a:noFill/>
        </p:spPr>
        <p:txBody>
          <a:bodyPr wrap="square" rtlCol="0">
            <a:spAutoFit/>
          </a:bodyPr>
          <a:lstStyle/>
          <a:p>
            <a:r>
              <a:rPr lang="en-GB" dirty="0" smtClean="0"/>
              <a:t>Incidents may include:</a:t>
            </a:r>
          </a:p>
          <a:p>
            <a:pPr marL="742950" lvl="1" indent="-285750">
              <a:buFont typeface="Arial" panose="020B0604020202020204" pitchFamily="34" charset="0"/>
              <a:buChar char="•"/>
            </a:pPr>
            <a:r>
              <a:rPr lang="en-GB" dirty="0" smtClean="0"/>
              <a:t>Damage to site infrastructure</a:t>
            </a:r>
            <a:endParaRPr lang="en-GB" dirty="0"/>
          </a:p>
          <a:p>
            <a:pPr marL="742950" lvl="1" indent="-285750">
              <a:buFont typeface="Arial" panose="020B0604020202020204" pitchFamily="34" charset="0"/>
              <a:buChar char="•"/>
            </a:pPr>
            <a:r>
              <a:rPr lang="en-GB" dirty="0" smtClean="0"/>
              <a:t>Ground pollution incidents (regularly check toilets, plant and generators for leaks)</a:t>
            </a:r>
          </a:p>
          <a:p>
            <a:pPr marL="742950" lvl="1" indent="-285750">
              <a:buFont typeface="Arial" panose="020B0604020202020204" pitchFamily="34" charset="0"/>
              <a:buChar char="•"/>
            </a:pPr>
            <a:r>
              <a:rPr lang="en-GB" dirty="0" smtClean="0"/>
              <a:t>Damage to trees</a:t>
            </a:r>
          </a:p>
          <a:p>
            <a:pPr marL="742950" lvl="1" indent="-285750">
              <a:buFont typeface="Arial" panose="020B0604020202020204" pitchFamily="34" charset="0"/>
              <a:buChar char="•"/>
            </a:pPr>
            <a:r>
              <a:rPr lang="en-GB" dirty="0" smtClean="0"/>
              <a:t>Road </a:t>
            </a:r>
            <a:r>
              <a:rPr lang="en-GB" dirty="0"/>
              <a:t>t</a:t>
            </a:r>
            <a:r>
              <a:rPr lang="en-GB" dirty="0" smtClean="0"/>
              <a:t>raffic accidents</a:t>
            </a:r>
          </a:p>
          <a:p>
            <a:pPr marL="742950" lvl="1" indent="-285750">
              <a:buFont typeface="Arial" panose="020B0604020202020204" pitchFamily="34" charset="0"/>
              <a:buChar char="•"/>
            </a:pPr>
            <a:r>
              <a:rPr lang="en-GB" dirty="0" smtClean="0"/>
              <a:t>Personal injury</a:t>
            </a:r>
          </a:p>
        </p:txBody>
      </p:sp>
      <p:sp>
        <p:nvSpPr>
          <p:cNvPr id="8" name="TextBox 7"/>
          <p:cNvSpPr txBox="1"/>
          <p:nvPr/>
        </p:nvSpPr>
        <p:spPr>
          <a:xfrm>
            <a:off x="318897" y="4404454"/>
            <a:ext cx="9268206"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Taking photographs to act as evidence in insurance and repair cost claims</a:t>
            </a:r>
          </a:p>
        </p:txBody>
      </p:sp>
      <p:sp>
        <p:nvSpPr>
          <p:cNvPr id="9" name="TextBox 8"/>
          <p:cNvSpPr txBox="1"/>
          <p:nvPr/>
        </p:nvSpPr>
        <p:spPr>
          <a:xfrm>
            <a:off x="318897" y="4886316"/>
            <a:ext cx="9268206" cy="646331"/>
          </a:xfrm>
          <a:prstGeom prst="rect">
            <a:avLst/>
          </a:prstGeom>
          <a:noFill/>
        </p:spPr>
        <p:txBody>
          <a:bodyPr wrap="square" rtlCol="0">
            <a:spAutoFit/>
          </a:bodyPr>
          <a:lstStyle/>
          <a:p>
            <a:pPr marL="285750" indent="-285750">
              <a:buFont typeface="Arial" panose="020B0604020202020204" pitchFamily="34" charset="0"/>
              <a:buChar char="•"/>
            </a:pPr>
            <a:r>
              <a:rPr lang="en-GB" dirty="0" smtClean="0"/>
              <a:t>Taking notes of observations that can be fed back to event organisers to support future improvements </a:t>
            </a:r>
          </a:p>
        </p:txBody>
      </p:sp>
      <p:sp>
        <p:nvSpPr>
          <p:cNvPr id="10" name="TextBox 9"/>
          <p:cNvSpPr txBox="1"/>
          <p:nvPr/>
        </p:nvSpPr>
        <p:spPr>
          <a:xfrm>
            <a:off x="318897" y="5639389"/>
            <a:ext cx="9268206" cy="646331"/>
          </a:xfrm>
          <a:prstGeom prst="rect">
            <a:avLst/>
          </a:prstGeom>
          <a:noFill/>
        </p:spPr>
        <p:txBody>
          <a:bodyPr wrap="square" rtlCol="0">
            <a:spAutoFit/>
          </a:bodyPr>
          <a:lstStyle/>
          <a:p>
            <a:pPr marL="285750" indent="-285750">
              <a:buFont typeface="Arial" panose="020B0604020202020204" pitchFamily="34" charset="0"/>
              <a:buChar char="•"/>
            </a:pPr>
            <a:r>
              <a:rPr lang="en-GB" dirty="0" smtClean="0"/>
              <a:t>Taking photographs that will be useful for the event management archive or record issues that need to be followed up with event organisers</a:t>
            </a:r>
          </a:p>
        </p:txBody>
      </p:sp>
      <p:sp>
        <p:nvSpPr>
          <p:cNvPr id="11" name="TextBox 10"/>
          <p:cNvSpPr txBox="1"/>
          <p:nvPr/>
        </p:nvSpPr>
        <p:spPr>
          <a:xfrm>
            <a:off x="172015" y="6622373"/>
            <a:ext cx="4617155" cy="215444"/>
          </a:xfrm>
          <a:prstGeom prst="rect">
            <a:avLst/>
          </a:prstGeom>
          <a:noFill/>
        </p:spPr>
        <p:txBody>
          <a:bodyPr wrap="square" rtlCol="0">
            <a:spAutoFit/>
          </a:bodyPr>
          <a:lstStyle/>
          <a:p>
            <a:r>
              <a:rPr lang="en-GB" sz="800" dirty="0" smtClean="0"/>
              <a:t>Sophia Gardens – Site Induction Notes for Event Organisers and Site Supervisors </a:t>
            </a:r>
            <a:r>
              <a:rPr lang="en-GB" sz="800" dirty="0" smtClean="0"/>
              <a:t>13 </a:t>
            </a:r>
            <a:r>
              <a:rPr lang="en-GB" sz="800" dirty="0" smtClean="0"/>
              <a:t>of </a:t>
            </a:r>
            <a:r>
              <a:rPr lang="en-GB" sz="800" dirty="0" smtClean="0"/>
              <a:t>15</a:t>
            </a:r>
            <a:endParaRPr lang="en-GB" sz="800" dirty="0"/>
          </a:p>
        </p:txBody>
      </p:sp>
    </p:spTree>
    <p:extLst>
      <p:ext uri="{BB962C8B-B14F-4D97-AF65-F5344CB8AC3E}">
        <p14:creationId xmlns:p14="http://schemas.microsoft.com/office/powerpoint/2010/main" val="574800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992" y="231650"/>
            <a:ext cx="1591818" cy="10052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9962" y="231648"/>
            <a:ext cx="865237" cy="1005275"/>
          </a:xfrm>
          <a:prstGeom prst="rect">
            <a:avLst/>
          </a:prstGeom>
        </p:spPr>
      </p:pic>
      <p:sp>
        <p:nvSpPr>
          <p:cNvPr id="6" name="TextBox 5"/>
          <p:cNvSpPr txBox="1"/>
          <p:nvPr/>
        </p:nvSpPr>
        <p:spPr>
          <a:xfrm>
            <a:off x="2057400" y="320041"/>
            <a:ext cx="6457949" cy="830997"/>
          </a:xfrm>
          <a:prstGeom prst="rect">
            <a:avLst/>
          </a:prstGeom>
          <a:noFill/>
        </p:spPr>
        <p:txBody>
          <a:bodyPr wrap="square" rtlCol="0">
            <a:spAutoFit/>
          </a:bodyPr>
          <a:lstStyle/>
          <a:p>
            <a:pPr algn="ctr"/>
            <a:r>
              <a:rPr lang="en-GB" sz="2400" b="1" dirty="0" smtClean="0"/>
              <a:t>The Role of the Site Supervisor / </a:t>
            </a:r>
          </a:p>
          <a:p>
            <a:pPr algn="ctr"/>
            <a:r>
              <a:rPr lang="en-GB" sz="2400" b="1" dirty="0" smtClean="0"/>
              <a:t>During the event (2)</a:t>
            </a:r>
            <a:endParaRPr lang="en-GB" sz="2400" b="1" dirty="0"/>
          </a:p>
        </p:txBody>
      </p:sp>
      <p:sp>
        <p:nvSpPr>
          <p:cNvPr id="7" name="TextBox 6"/>
          <p:cNvSpPr txBox="1"/>
          <p:nvPr/>
        </p:nvSpPr>
        <p:spPr>
          <a:xfrm>
            <a:off x="316992" y="1546861"/>
            <a:ext cx="9268206" cy="1200329"/>
          </a:xfrm>
          <a:prstGeom prst="rect">
            <a:avLst/>
          </a:prstGeom>
          <a:noFill/>
        </p:spPr>
        <p:txBody>
          <a:bodyPr wrap="square" rtlCol="0">
            <a:spAutoFit/>
          </a:bodyPr>
          <a:lstStyle/>
          <a:p>
            <a:r>
              <a:rPr lang="en-GB" dirty="0" smtClean="0"/>
              <a:t>Site Supervisor duties during the event include:</a:t>
            </a:r>
          </a:p>
          <a:p>
            <a:endParaRPr lang="en-GB" dirty="0" smtClean="0"/>
          </a:p>
          <a:p>
            <a:pPr marL="285750" indent="-285750">
              <a:buFont typeface="Arial" panose="020B0604020202020204" pitchFamily="34" charset="0"/>
              <a:buChar char="•"/>
            </a:pPr>
            <a:r>
              <a:rPr lang="en-GB" dirty="0" smtClean="0"/>
              <a:t>Ensuring that only pre-approved caterers  with the required 3 or above food hygiene rating are permitted onto site</a:t>
            </a:r>
          </a:p>
        </p:txBody>
      </p:sp>
      <p:sp>
        <p:nvSpPr>
          <p:cNvPr id="12" name="TextBox 11"/>
          <p:cNvSpPr txBox="1"/>
          <p:nvPr/>
        </p:nvSpPr>
        <p:spPr>
          <a:xfrm>
            <a:off x="316992" y="2859719"/>
            <a:ext cx="9268206"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Reporting issues in line with the list of key contacts provided</a:t>
            </a:r>
          </a:p>
        </p:txBody>
      </p:sp>
      <p:sp>
        <p:nvSpPr>
          <p:cNvPr id="11" name="TextBox 10"/>
          <p:cNvSpPr txBox="1"/>
          <p:nvPr/>
        </p:nvSpPr>
        <p:spPr>
          <a:xfrm>
            <a:off x="318897" y="3454111"/>
            <a:ext cx="9268206" cy="369332"/>
          </a:xfrm>
          <a:prstGeom prst="rect">
            <a:avLst/>
          </a:prstGeom>
          <a:noFill/>
        </p:spPr>
        <p:txBody>
          <a:bodyPr wrap="square" rtlCol="0">
            <a:spAutoFit/>
          </a:bodyPr>
          <a:lstStyle/>
          <a:p>
            <a:pPr marL="285750" indent="-285750">
              <a:buFont typeface="Arial" panose="020B0604020202020204" pitchFamily="34" charset="0"/>
              <a:buChar char="•"/>
            </a:pPr>
            <a:r>
              <a:rPr lang="en-GB" dirty="0"/>
              <a:t>Facilitation of the event organiser’s logistics, e.g. providing access where and when required</a:t>
            </a:r>
            <a:endParaRPr lang="en-GB" dirty="0" smtClean="0"/>
          </a:p>
        </p:txBody>
      </p:sp>
      <p:sp>
        <p:nvSpPr>
          <p:cNvPr id="8" name="TextBox 7"/>
          <p:cNvSpPr txBox="1"/>
          <p:nvPr/>
        </p:nvSpPr>
        <p:spPr>
          <a:xfrm>
            <a:off x="316992" y="4048503"/>
            <a:ext cx="9268206" cy="2308324"/>
          </a:xfrm>
          <a:prstGeom prst="rect">
            <a:avLst/>
          </a:prstGeom>
          <a:noFill/>
        </p:spPr>
        <p:txBody>
          <a:bodyPr wrap="square" rtlCol="0">
            <a:spAutoFit/>
          </a:bodyPr>
          <a:lstStyle/>
          <a:p>
            <a:pPr marL="285750" indent="-285750">
              <a:buFont typeface="Arial" panose="020B0604020202020204" pitchFamily="34" charset="0"/>
              <a:buChar char="•"/>
            </a:pPr>
            <a:r>
              <a:rPr lang="en-GB" dirty="0" smtClean="0"/>
              <a:t>Anticipate and prevent damage to grass and trees as far as practically possible, monitor the effectiveness of the event organiser’s ground protection plans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Consulting with the Parks Office should the Event Organiser request any changes they are unsure about approving </a:t>
            </a:r>
          </a:p>
          <a:p>
            <a:endParaRPr lang="en-GB" dirty="0" smtClean="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smtClean="0"/>
          </a:p>
        </p:txBody>
      </p:sp>
      <p:sp>
        <p:nvSpPr>
          <p:cNvPr id="9" name="TextBox 8"/>
          <p:cNvSpPr txBox="1"/>
          <p:nvPr/>
        </p:nvSpPr>
        <p:spPr>
          <a:xfrm>
            <a:off x="316992" y="5585334"/>
            <a:ext cx="9268206"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Ensure no petrol generators are brought onto site</a:t>
            </a:r>
          </a:p>
        </p:txBody>
      </p:sp>
      <p:sp>
        <p:nvSpPr>
          <p:cNvPr id="10" name="TextBox 9"/>
          <p:cNvSpPr txBox="1"/>
          <p:nvPr/>
        </p:nvSpPr>
        <p:spPr>
          <a:xfrm>
            <a:off x="316992" y="6172161"/>
            <a:ext cx="9268206"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Ensure plant have low pressure grass tyres to prevent rutting to the ground </a:t>
            </a:r>
          </a:p>
        </p:txBody>
      </p:sp>
      <p:sp>
        <p:nvSpPr>
          <p:cNvPr id="13" name="TextBox 12"/>
          <p:cNvSpPr txBox="1"/>
          <p:nvPr/>
        </p:nvSpPr>
        <p:spPr>
          <a:xfrm>
            <a:off x="172015" y="6622373"/>
            <a:ext cx="4617155" cy="215444"/>
          </a:xfrm>
          <a:prstGeom prst="rect">
            <a:avLst/>
          </a:prstGeom>
          <a:noFill/>
        </p:spPr>
        <p:txBody>
          <a:bodyPr wrap="square" rtlCol="0">
            <a:spAutoFit/>
          </a:bodyPr>
          <a:lstStyle/>
          <a:p>
            <a:r>
              <a:rPr lang="en-GB" sz="800" dirty="0" smtClean="0"/>
              <a:t>Sophia Gardens – Site Induction Notes for Event Organisers and Site Supervisors </a:t>
            </a:r>
            <a:r>
              <a:rPr lang="en-GB" sz="800" dirty="0" smtClean="0"/>
              <a:t>14 </a:t>
            </a:r>
            <a:r>
              <a:rPr lang="en-GB" sz="800" dirty="0" smtClean="0"/>
              <a:t>of </a:t>
            </a:r>
            <a:r>
              <a:rPr lang="en-GB" sz="800" dirty="0" smtClean="0"/>
              <a:t>15</a:t>
            </a:r>
            <a:endParaRPr lang="en-GB" sz="800" dirty="0"/>
          </a:p>
        </p:txBody>
      </p:sp>
    </p:spTree>
    <p:extLst>
      <p:ext uri="{BB962C8B-B14F-4D97-AF65-F5344CB8AC3E}">
        <p14:creationId xmlns:p14="http://schemas.microsoft.com/office/powerpoint/2010/main" val="361178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1" grpId="0"/>
      <p:bldP spid="8"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992" y="231650"/>
            <a:ext cx="1591818" cy="10052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9962" y="231648"/>
            <a:ext cx="865237" cy="1005275"/>
          </a:xfrm>
          <a:prstGeom prst="rect">
            <a:avLst/>
          </a:prstGeom>
        </p:spPr>
      </p:pic>
      <p:sp>
        <p:nvSpPr>
          <p:cNvPr id="6" name="TextBox 5"/>
          <p:cNvSpPr txBox="1"/>
          <p:nvPr/>
        </p:nvSpPr>
        <p:spPr>
          <a:xfrm>
            <a:off x="2057400" y="320041"/>
            <a:ext cx="6457949" cy="830997"/>
          </a:xfrm>
          <a:prstGeom prst="rect">
            <a:avLst/>
          </a:prstGeom>
          <a:noFill/>
        </p:spPr>
        <p:txBody>
          <a:bodyPr wrap="square" rtlCol="0">
            <a:spAutoFit/>
          </a:bodyPr>
          <a:lstStyle/>
          <a:p>
            <a:pPr algn="ctr"/>
            <a:r>
              <a:rPr lang="en-GB" sz="2400" b="1" dirty="0" smtClean="0"/>
              <a:t>The Role of the Site Supervisor / </a:t>
            </a:r>
          </a:p>
          <a:p>
            <a:pPr algn="ctr"/>
            <a:r>
              <a:rPr lang="en-GB" sz="2400" b="1" dirty="0" smtClean="0"/>
              <a:t>The handback meeting</a:t>
            </a:r>
            <a:endParaRPr lang="en-GB" sz="2400" b="1" dirty="0"/>
          </a:p>
        </p:txBody>
      </p:sp>
      <p:sp>
        <p:nvSpPr>
          <p:cNvPr id="7" name="TextBox 6"/>
          <p:cNvSpPr txBox="1"/>
          <p:nvPr/>
        </p:nvSpPr>
        <p:spPr>
          <a:xfrm>
            <a:off x="316992" y="1546860"/>
            <a:ext cx="9268206" cy="1477328"/>
          </a:xfrm>
          <a:prstGeom prst="rect">
            <a:avLst/>
          </a:prstGeom>
          <a:noFill/>
        </p:spPr>
        <p:txBody>
          <a:bodyPr wrap="square" rtlCol="0">
            <a:spAutoFit/>
          </a:bodyPr>
          <a:lstStyle/>
          <a:p>
            <a:r>
              <a:rPr lang="en-GB" dirty="0" smtClean="0"/>
              <a:t>The last activity on site should be to conduct a formal handback meeting (Site Supervisor and event organiser). This should be itemised in the event production schedule.</a:t>
            </a:r>
          </a:p>
          <a:p>
            <a:endParaRPr lang="en-GB" dirty="0"/>
          </a:p>
          <a:p>
            <a:r>
              <a:rPr lang="en-GB" dirty="0" smtClean="0"/>
              <a:t>The handback meeting should take place with the senior responsible person on site and include the following:</a:t>
            </a:r>
          </a:p>
        </p:txBody>
      </p:sp>
      <p:sp>
        <p:nvSpPr>
          <p:cNvPr id="12" name="TextBox 11"/>
          <p:cNvSpPr txBox="1"/>
          <p:nvPr/>
        </p:nvSpPr>
        <p:spPr>
          <a:xfrm>
            <a:off x="316992" y="3225480"/>
            <a:ext cx="9268206" cy="646331"/>
          </a:xfrm>
          <a:prstGeom prst="rect">
            <a:avLst/>
          </a:prstGeom>
          <a:noFill/>
        </p:spPr>
        <p:txBody>
          <a:bodyPr wrap="square" rtlCol="0">
            <a:spAutoFit/>
          </a:bodyPr>
          <a:lstStyle/>
          <a:p>
            <a:pPr marL="285750" indent="-285750">
              <a:buFont typeface="Arial" panose="020B0604020202020204" pitchFamily="34" charset="0"/>
              <a:buChar char="•"/>
            </a:pPr>
            <a:r>
              <a:rPr lang="en-GB" dirty="0" smtClean="0"/>
              <a:t>The condition of the site infrastructure post-event, including photographs to act as evidence in insurance and repair cost claims and updates made on the Event Site Base Plan </a:t>
            </a:r>
          </a:p>
        </p:txBody>
      </p:sp>
      <p:sp>
        <p:nvSpPr>
          <p:cNvPr id="11" name="TextBox 10"/>
          <p:cNvSpPr txBox="1"/>
          <p:nvPr/>
        </p:nvSpPr>
        <p:spPr>
          <a:xfrm>
            <a:off x="318897" y="4073101"/>
            <a:ext cx="9268206"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The closing meter readings</a:t>
            </a:r>
          </a:p>
        </p:txBody>
      </p:sp>
      <p:sp>
        <p:nvSpPr>
          <p:cNvPr id="8" name="TextBox 7"/>
          <p:cNvSpPr txBox="1"/>
          <p:nvPr/>
        </p:nvSpPr>
        <p:spPr>
          <a:xfrm>
            <a:off x="316992" y="4643724"/>
            <a:ext cx="9268206" cy="1754326"/>
          </a:xfrm>
          <a:prstGeom prst="rect">
            <a:avLst/>
          </a:prstGeom>
          <a:noFill/>
        </p:spPr>
        <p:txBody>
          <a:bodyPr wrap="square" rtlCol="0">
            <a:spAutoFit/>
          </a:bodyPr>
          <a:lstStyle/>
          <a:p>
            <a:pPr marL="285750" indent="-285750">
              <a:buFont typeface="Arial" panose="020B0604020202020204" pitchFamily="34" charset="0"/>
              <a:buChar char="•"/>
            </a:pPr>
            <a:r>
              <a:rPr lang="en-GB" dirty="0" smtClean="0"/>
              <a:t>Note any event equipment/litter still on site and what the organiser’s intention is to remove it</a:t>
            </a:r>
          </a:p>
          <a:p>
            <a:endParaRPr lang="en-GB" dirty="0" smtClean="0"/>
          </a:p>
          <a:p>
            <a:r>
              <a:rPr lang="en-GB" dirty="0" smtClean="0"/>
              <a:t>If this is different to the pre-arranged collections you must notify the Parks Office as this is only permitted by prior arrangement</a:t>
            </a:r>
          </a:p>
          <a:p>
            <a:endParaRPr lang="en-GB" dirty="0"/>
          </a:p>
          <a:p>
            <a:r>
              <a:rPr lang="en-GB" dirty="0" smtClean="0"/>
              <a:t>It may be necessary to book additional Site Supervisor or Park Ranger time to manage this</a:t>
            </a:r>
          </a:p>
        </p:txBody>
      </p:sp>
      <p:sp>
        <p:nvSpPr>
          <p:cNvPr id="9" name="TextBox 8"/>
          <p:cNvSpPr txBox="1"/>
          <p:nvPr/>
        </p:nvSpPr>
        <p:spPr>
          <a:xfrm>
            <a:off x="172015" y="6622373"/>
            <a:ext cx="4617155" cy="215444"/>
          </a:xfrm>
          <a:prstGeom prst="rect">
            <a:avLst/>
          </a:prstGeom>
          <a:noFill/>
        </p:spPr>
        <p:txBody>
          <a:bodyPr wrap="square" rtlCol="0">
            <a:spAutoFit/>
          </a:bodyPr>
          <a:lstStyle/>
          <a:p>
            <a:r>
              <a:rPr lang="en-GB" sz="800" dirty="0" smtClean="0"/>
              <a:t>Sophia Gardens – Site Induction Notes for Event Organisers and Site Supervisors </a:t>
            </a:r>
            <a:r>
              <a:rPr lang="en-GB" sz="800" dirty="0" smtClean="0"/>
              <a:t>15 </a:t>
            </a:r>
            <a:r>
              <a:rPr lang="en-GB" sz="800" dirty="0" smtClean="0"/>
              <a:t>of </a:t>
            </a:r>
            <a:r>
              <a:rPr lang="en-GB" sz="800" dirty="0" smtClean="0"/>
              <a:t>15</a:t>
            </a:r>
            <a:endParaRPr lang="en-GB" sz="800" dirty="0"/>
          </a:p>
        </p:txBody>
      </p:sp>
    </p:spTree>
    <p:extLst>
      <p:ext uri="{BB962C8B-B14F-4D97-AF65-F5344CB8AC3E}">
        <p14:creationId xmlns:p14="http://schemas.microsoft.com/office/powerpoint/2010/main" val="156966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1"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992" y="231650"/>
            <a:ext cx="1591818" cy="10052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9962" y="231648"/>
            <a:ext cx="865237" cy="1005275"/>
          </a:xfrm>
          <a:prstGeom prst="rect">
            <a:avLst/>
          </a:prstGeom>
        </p:spPr>
      </p:pic>
      <p:sp>
        <p:nvSpPr>
          <p:cNvPr id="6" name="TextBox 5"/>
          <p:cNvSpPr txBox="1"/>
          <p:nvPr/>
        </p:nvSpPr>
        <p:spPr>
          <a:xfrm>
            <a:off x="2183130" y="318786"/>
            <a:ext cx="6332221" cy="461665"/>
          </a:xfrm>
          <a:prstGeom prst="rect">
            <a:avLst/>
          </a:prstGeom>
          <a:noFill/>
        </p:spPr>
        <p:txBody>
          <a:bodyPr wrap="square" rtlCol="0">
            <a:spAutoFit/>
          </a:bodyPr>
          <a:lstStyle/>
          <a:p>
            <a:pPr algn="ctr"/>
            <a:r>
              <a:rPr lang="en-GB" sz="2400" b="1" dirty="0" smtClean="0"/>
              <a:t>Venue-specific information – Sophia Gardens (1)</a:t>
            </a:r>
            <a:endParaRPr lang="en-GB" sz="2400" b="1" dirty="0"/>
          </a:p>
        </p:txBody>
      </p:sp>
      <p:sp>
        <p:nvSpPr>
          <p:cNvPr id="10" name="TextBox 9"/>
          <p:cNvSpPr txBox="1"/>
          <p:nvPr/>
        </p:nvSpPr>
        <p:spPr>
          <a:xfrm>
            <a:off x="315088" y="2028909"/>
            <a:ext cx="9268206" cy="4247317"/>
          </a:xfrm>
          <a:prstGeom prst="rect">
            <a:avLst/>
          </a:prstGeom>
          <a:noFill/>
        </p:spPr>
        <p:txBody>
          <a:bodyPr wrap="square" rtlCol="0">
            <a:spAutoFit/>
          </a:bodyPr>
          <a:lstStyle/>
          <a:p>
            <a:pPr marL="342900" lvl="0" indent="-342900">
              <a:buFont typeface="+mj-lt"/>
              <a:buAutoNum type="arabicPeriod" startAt="4"/>
            </a:pPr>
            <a:r>
              <a:rPr lang="en-GB" dirty="0"/>
              <a:t>Vehicles can drive onto the site by removal of lockable bollards along the Venue’s west </a:t>
            </a:r>
            <a:r>
              <a:rPr lang="en-GB" dirty="0" smtClean="0"/>
              <a:t>side</a:t>
            </a:r>
          </a:p>
          <a:p>
            <a:pPr marL="342900" lvl="0" indent="-342900">
              <a:buFont typeface="+mj-lt"/>
              <a:buAutoNum type="arabicPeriod" startAt="4"/>
            </a:pPr>
            <a:endParaRPr lang="en-GB" dirty="0"/>
          </a:p>
          <a:p>
            <a:pPr marL="342900" lvl="0" indent="-342900">
              <a:buFont typeface="+mj-lt"/>
              <a:buAutoNum type="arabicPeriod" startAt="4"/>
            </a:pPr>
            <a:r>
              <a:rPr lang="en-GB" dirty="0"/>
              <a:t>Unauthorised parking may block vehicle access onto site. Access routes should be secured in advance to prevent </a:t>
            </a:r>
            <a:r>
              <a:rPr lang="en-GB" dirty="0" smtClean="0"/>
              <a:t>delays</a:t>
            </a:r>
          </a:p>
          <a:p>
            <a:pPr marL="342900" lvl="0" indent="-342900">
              <a:buFont typeface="+mj-lt"/>
              <a:buAutoNum type="arabicPeriod" startAt="4"/>
            </a:pPr>
            <a:endParaRPr lang="en-GB" dirty="0"/>
          </a:p>
          <a:p>
            <a:pPr marL="342900" lvl="0" indent="-342900">
              <a:buFont typeface="+mj-lt"/>
              <a:buAutoNum type="arabicPeriod" startAt="4"/>
            </a:pPr>
            <a:r>
              <a:rPr lang="en-GB" dirty="0"/>
              <a:t>The event area is accessible by pedestrians at all times unless securely </a:t>
            </a:r>
            <a:r>
              <a:rPr lang="en-GB" dirty="0" smtClean="0"/>
              <a:t>fenced</a:t>
            </a:r>
          </a:p>
          <a:p>
            <a:pPr marL="342900" lvl="0" indent="-342900">
              <a:buFont typeface="+mj-lt"/>
              <a:buAutoNum type="arabicPeriod" startAt="4"/>
            </a:pPr>
            <a:endParaRPr lang="en-GB" dirty="0"/>
          </a:p>
          <a:p>
            <a:pPr marL="342900" lvl="0" indent="-342900">
              <a:buFont typeface="+mj-lt"/>
              <a:buAutoNum type="arabicPeriod" startAt="4"/>
            </a:pPr>
            <a:r>
              <a:rPr lang="en-GB" dirty="0"/>
              <a:t>The Sophia Gardens car park and P&amp;D bays along the Sophia Gardens Spine Rd are taken over by Cardiff Council’s traffic stewards when the Millennium Stadium/SWALEC Stadium are in event mode. Check Cardiff City Events Schedule for clashes with your dates of </a:t>
            </a:r>
            <a:r>
              <a:rPr lang="en-GB" dirty="0" smtClean="0"/>
              <a:t>hire</a:t>
            </a:r>
          </a:p>
          <a:p>
            <a:pPr marL="342900" lvl="0" indent="-342900">
              <a:buFont typeface="+mj-lt"/>
              <a:buAutoNum type="arabicPeriod" startAt="4"/>
            </a:pPr>
            <a:endParaRPr lang="en-GB" dirty="0"/>
          </a:p>
          <a:p>
            <a:pPr marL="342900" lvl="0" indent="-342900">
              <a:buFont typeface="+mj-lt"/>
              <a:buAutoNum type="arabicPeriod" startAt="4"/>
            </a:pPr>
            <a:r>
              <a:rPr lang="en-GB" dirty="0" smtClean="0"/>
              <a:t>Power </a:t>
            </a:r>
            <a:r>
              <a:rPr lang="en-GB" dirty="0"/>
              <a:t>and water are available on site. The Site Supervisor can grant access on </a:t>
            </a:r>
            <a:r>
              <a:rPr lang="en-GB" dirty="0" smtClean="0"/>
              <a:t>request</a:t>
            </a:r>
          </a:p>
          <a:p>
            <a:pPr marL="342900" lvl="0" indent="-342900">
              <a:buFont typeface="+mj-lt"/>
              <a:buAutoNum type="arabicPeriod" startAt="4"/>
            </a:pPr>
            <a:endParaRPr lang="en-GB" dirty="0"/>
          </a:p>
          <a:p>
            <a:pPr marL="342900" lvl="0" indent="-342900">
              <a:buFont typeface="+mj-lt"/>
              <a:buAutoNum type="arabicPeriod" startAt="4"/>
            </a:pPr>
            <a:r>
              <a:rPr lang="en-GB" dirty="0" smtClean="0"/>
              <a:t>There </a:t>
            </a:r>
            <a:r>
              <a:rPr lang="en-GB" dirty="0"/>
              <a:t>is the potential for crime and anti-social behaviour as may be expected in any city-centre </a:t>
            </a:r>
            <a:r>
              <a:rPr lang="en-GB" dirty="0" smtClean="0"/>
              <a:t>park</a:t>
            </a:r>
          </a:p>
        </p:txBody>
      </p:sp>
      <p:sp>
        <p:nvSpPr>
          <p:cNvPr id="13" name="TextBox 12"/>
          <p:cNvSpPr txBox="1"/>
          <p:nvPr/>
        </p:nvSpPr>
        <p:spPr>
          <a:xfrm>
            <a:off x="318897" y="1525743"/>
            <a:ext cx="9268206" cy="369332"/>
          </a:xfrm>
          <a:prstGeom prst="rect">
            <a:avLst/>
          </a:prstGeom>
          <a:noFill/>
        </p:spPr>
        <p:txBody>
          <a:bodyPr wrap="square" rtlCol="0">
            <a:spAutoFit/>
          </a:bodyPr>
          <a:lstStyle/>
          <a:p>
            <a:r>
              <a:rPr lang="en-GB" dirty="0" smtClean="0"/>
              <a:t>The below venue information is brought to the Event Organiser’s attention to help CDM planning:</a:t>
            </a:r>
            <a:endParaRPr lang="en-GB" dirty="0"/>
          </a:p>
        </p:txBody>
      </p:sp>
      <p:sp>
        <p:nvSpPr>
          <p:cNvPr id="7" name="TextBox 6"/>
          <p:cNvSpPr txBox="1"/>
          <p:nvPr/>
        </p:nvSpPr>
        <p:spPr>
          <a:xfrm>
            <a:off x="112889" y="6592712"/>
            <a:ext cx="4617155" cy="215444"/>
          </a:xfrm>
          <a:prstGeom prst="rect">
            <a:avLst/>
          </a:prstGeom>
          <a:noFill/>
        </p:spPr>
        <p:txBody>
          <a:bodyPr wrap="square" rtlCol="0">
            <a:spAutoFit/>
          </a:bodyPr>
          <a:lstStyle/>
          <a:p>
            <a:r>
              <a:rPr lang="en-GB" sz="800" dirty="0" smtClean="0"/>
              <a:t>Sophia Gardens – Site Induction Notes for Event Organisers and Site Supervisors 2 of </a:t>
            </a:r>
            <a:r>
              <a:rPr lang="en-GB" sz="800" dirty="0" smtClean="0"/>
              <a:t>15</a:t>
            </a:r>
            <a:endParaRPr lang="en-GB" sz="800" dirty="0"/>
          </a:p>
        </p:txBody>
      </p:sp>
    </p:spTree>
    <p:extLst>
      <p:ext uri="{BB962C8B-B14F-4D97-AF65-F5344CB8AC3E}">
        <p14:creationId xmlns:p14="http://schemas.microsoft.com/office/powerpoint/2010/main" val="360812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992" y="231650"/>
            <a:ext cx="1591818" cy="10052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9962" y="231648"/>
            <a:ext cx="865237" cy="1005275"/>
          </a:xfrm>
          <a:prstGeom prst="rect">
            <a:avLst/>
          </a:prstGeom>
        </p:spPr>
      </p:pic>
      <p:sp>
        <p:nvSpPr>
          <p:cNvPr id="6" name="TextBox 5"/>
          <p:cNvSpPr txBox="1"/>
          <p:nvPr/>
        </p:nvSpPr>
        <p:spPr>
          <a:xfrm>
            <a:off x="2183130" y="318786"/>
            <a:ext cx="6332221" cy="461665"/>
          </a:xfrm>
          <a:prstGeom prst="rect">
            <a:avLst/>
          </a:prstGeom>
          <a:noFill/>
        </p:spPr>
        <p:txBody>
          <a:bodyPr wrap="square" rtlCol="0">
            <a:spAutoFit/>
          </a:bodyPr>
          <a:lstStyle/>
          <a:p>
            <a:pPr algn="ctr"/>
            <a:r>
              <a:rPr lang="en-GB" sz="2400" b="1" dirty="0"/>
              <a:t>Venue-specific information – </a:t>
            </a:r>
            <a:r>
              <a:rPr lang="en-GB" sz="2400" b="1" dirty="0" smtClean="0"/>
              <a:t>Sophia Gardens (2)</a:t>
            </a:r>
            <a:endParaRPr lang="en-GB" sz="2400" b="1" dirty="0"/>
          </a:p>
        </p:txBody>
      </p:sp>
      <p:sp>
        <p:nvSpPr>
          <p:cNvPr id="10" name="TextBox 9"/>
          <p:cNvSpPr txBox="1"/>
          <p:nvPr/>
        </p:nvSpPr>
        <p:spPr>
          <a:xfrm>
            <a:off x="315088" y="2028909"/>
            <a:ext cx="9268206" cy="4247317"/>
          </a:xfrm>
          <a:prstGeom prst="rect">
            <a:avLst/>
          </a:prstGeom>
          <a:noFill/>
        </p:spPr>
        <p:txBody>
          <a:bodyPr wrap="square" rtlCol="0">
            <a:spAutoFit/>
          </a:bodyPr>
          <a:lstStyle/>
          <a:p>
            <a:pPr marL="342900" lvl="0" indent="-342900">
              <a:buFont typeface="+mj-lt"/>
              <a:buAutoNum type="arabicPeriod" startAt="10"/>
            </a:pPr>
            <a:r>
              <a:rPr lang="en-GB" dirty="0"/>
              <a:t>The site itself is unlit and dark after </a:t>
            </a:r>
            <a:r>
              <a:rPr lang="en-GB" dirty="0" smtClean="0"/>
              <a:t>sunset</a:t>
            </a:r>
          </a:p>
          <a:p>
            <a:pPr marL="342900" lvl="0" indent="-342900">
              <a:buFont typeface="+mj-lt"/>
              <a:buAutoNum type="arabicPeriod" startAt="10"/>
            </a:pPr>
            <a:endParaRPr lang="en-GB" dirty="0"/>
          </a:p>
          <a:p>
            <a:pPr marL="342900" lvl="0" indent="-342900">
              <a:buFont typeface="+mj-lt"/>
              <a:buAutoNum type="arabicPeriod" startAt="10"/>
            </a:pPr>
            <a:r>
              <a:rPr lang="en-GB" dirty="0"/>
              <a:t>The vicinity of the event area can be busy. It is used by pedestrians, cyclists and other vehicles. These may share paths and roads with the event audience and </a:t>
            </a:r>
            <a:r>
              <a:rPr lang="en-GB" dirty="0" smtClean="0"/>
              <a:t>vehicles</a:t>
            </a:r>
          </a:p>
          <a:p>
            <a:pPr marL="342900" lvl="0" indent="-342900">
              <a:buFont typeface="+mj-lt"/>
              <a:buAutoNum type="arabicPeriod" startAt="10"/>
            </a:pPr>
            <a:endParaRPr lang="en-GB" dirty="0"/>
          </a:p>
          <a:p>
            <a:pPr marL="342900" lvl="0" indent="-342900">
              <a:buFont typeface="+mj-lt"/>
              <a:buAutoNum type="arabicPeriod" startAt="10"/>
            </a:pPr>
            <a:r>
              <a:rPr lang="en-GB" dirty="0"/>
              <a:t>The site is close to businesses and private </a:t>
            </a:r>
            <a:r>
              <a:rPr lang="en-GB" dirty="0" smtClean="0"/>
              <a:t>residences</a:t>
            </a:r>
          </a:p>
          <a:p>
            <a:pPr marL="342900" lvl="0" indent="-342900">
              <a:buFont typeface="+mj-lt"/>
              <a:buAutoNum type="arabicPeriod" startAt="10"/>
            </a:pPr>
            <a:endParaRPr lang="en-GB" dirty="0"/>
          </a:p>
          <a:p>
            <a:pPr marL="342900" lvl="0" indent="-342900">
              <a:buFont typeface="+mj-lt"/>
              <a:buAutoNum type="arabicPeriod" startAt="10"/>
            </a:pPr>
            <a:r>
              <a:rPr lang="en-GB" dirty="0"/>
              <a:t>Noise disturbance to these adjacent premises must be considered and planned for to prevent </a:t>
            </a:r>
            <a:r>
              <a:rPr lang="en-GB" dirty="0" smtClean="0"/>
              <a:t>nuisance</a:t>
            </a:r>
          </a:p>
          <a:p>
            <a:pPr marL="342900" lvl="0" indent="-342900">
              <a:buFont typeface="+mj-lt"/>
              <a:buAutoNum type="arabicPeriod" startAt="10"/>
            </a:pPr>
            <a:endParaRPr lang="en-GB" dirty="0"/>
          </a:p>
          <a:p>
            <a:pPr marL="342900" lvl="0" indent="-342900">
              <a:buFont typeface="+mj-lt"/>
              <a:buAutoNum type="arabicPeriod" startAt="10"/>
            </a:pPr>
            <a:r>
              <a:rPr lang="en-GB" dirty="0"/>
              <a:t>Businesses and private residences share the vehicle access route to the event </a:t>
            </a:r>
            <a:r>
              <a:rPr lang="en-GB" dirty="0" smtClean="0"/>
              <a:t>area</a:t>
            </a:r>
          </a:p>
          <a:p>
            <a:pPr marL="342900" lvl="0" indent="-342900">
              <a:buFont typeface="+mj-lt"/>
              <a:buAutoNum type="arabicPeriod" startAt="10"/>
            </a:pPr>
            <a:endParaRPr lang="en-GB" dirty="0"/>
          </a:p>
          <a:p>
            <a:pPr marL="342900" lvl="0" indent="-342900">
              <a:buFont typeface="+mj-lt"/>
              <a:buAutoNum type="arabicPeriod" startAt="10"/>
            </a:pPr>
            <a:r>
              <a:rPr lang="en-GB" dirty="0"/>
              <a:t>In wet weather the ground can get very soft and water may stand on the surface of roads and </a:t>
            </a:r>
            <a:r>
              <a:rPr lang="en-GB" dirty="0" smtClean="0"/>
              <a:t>grass</a:t>
            </a:r>
            <a:endParaRPr lang="en-GB" dirty="0"/>
          </a:p>
          <a:p>
            <a:pPr lvl="0"/>
            <a:endParaRPr lang="en-GB" dirty="0"/>
          </a:p>
        </p:txBody>
      </p:sp>
      <p:sp>
        <p:nvSpPr>
          <p:cNvPr id="13" name="TextBox 12"/>
          <p:cNvSpPr txBox="1"/>
          <p:nvPr/>
        </p:nvSpPr>
        <p:spPr>
          <a:xfrm>
            <a:off x="318897" y="1525743"/>
            <a:ext cx="9268206" cy="369332"/>
          </a:xfrm>
          <a:prstGeom prst="rect">
            <a:avLst/>
          </a:prstGeom>
          <a:noFill/>
        </p:spPr>
        <p:txBody>
          <a:bodyPr wrap="square" rtlCol="0">
            <a:spAutoFit/>
          </a:bodyPr>
          <a:lstStyle/>
          <a:p>
            <a:r>
              <a:rPr lang="en-GB" dirty="0"/>
              <a:t>The below venue information is brought to the Event Organiser’s attention to help CDM planning:</a:t>
            </a:r>
          </a:p>
        </p:txBody>
      </p:sp>
      <p:sp>
        <p:nvSpPr>
          <p:cNvPr id="7" name="TextBox 6"/>
          <p:cNvSpPr txBox="1"/>
          <p:nvPr/>
        </p:nvSpPr>
        <p:spPr>
          <a:xfrm>
            <a:off x="112889" y="6592712"/>
            <a:ext cx="4617155" cy="215444"/>
          </a:xfrm>
          <a:prstGeom prst="rect">
            <a:avLst/>
          </a:prstGeom>
          <a:noFill/>
        </p:spPr>
        <p:txBody>
          <a:bodyPr wrap="square" rtlCol="0">
            <a:spAutoFit/>
          </a:bodyPr>
          <a:lstStyle/>
          <a:p>
            <a:r>
              <a:rPr lang="en-GB" sz="800" dirty="0" smtClean="0"/>
              <a:t>Sophia Gardens – Site Induction Notes for Event Organisers and Site Supervisors 3 of </a:t>
            </a:r>
            <a:r>
              <a:rPr lang="en-GB" sz="800" dirty="0" smtClean="0"/>
              <a:t>15</a:t>
            </a:r>
            <a:endParaRPr lang="en-GB" sz="800" dirty="0"/>
          </a:p>
        </p:txBody>
      </p:sp>
    </p:spTree>
    <p:extLst>
      <p:ext uri="{BB962C8B-B14F-4D97-AF65-F5344CB8AC3E}">
        <p14:creationId xmlns:p14="http://schemas.microsoft.com/office/powerpoint/2010/main" val="3067941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992" y="231650"/>
            <a:ext cx="1591818" cy="10052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9962" y="231648"/>
            <a:ext cx="865237" cy="1005275"/>
          </a:xfrm>
          <a:prstGeom prst="rect">
            <a:avLst/>
          </a:prstGeom>
        </p:spPr>
      </p:pic>
      <p:sp>
        <p:nvSpPr>
          <p:cNvPr id="6" name="TextBox 5"/>
          <p:cNvSpPr txBox="1"/>
          <p:nvPr/>
        </p:nvSpPr>
        <p:spPr>
          <a:xfrm>
            <a:off x="2183130" y="318786"/>
            <a:ext cx="6332221" cy="461665"/>
          </a:xfrm>
          <a:prstGeom prst="rect">
            <a:avLst/>
          </a:prstGeom>
          <a:noFill/>
        </p:spPr>
        <p:txBody>
          <a:bodyPr wrap="square" rtlCol="0">
            <a:spAutoFit/>
          </a:bodyPr>
          <a:lstStyle/>
          <a:p>
            <a:pPr algn="ctr"/>
            <a:r>
              <a:rPr lang="en-GB" sz="2400" b="1" dirty="0"/>
              <a:t>Venue-specific information – </a:t>
            </a:r>
            <a:r>
              <a:rPr lang="en-GB" sz="2400" b="1" dirty="0" smtClean="0"/>
              <a:t>Sophia Gardens </a:t>
            </a:r>
            <a:r>
              <a:rPr lang="en-GB" sz="2400" b="1" dirty="0" smtClean="0"/>
              <a:t>(3)</a:t>
            </a:r>
            <a:endParaRPr lang="en-GB" sz="2400" b="1" dirty="0"/>
          </a:p>
        </p:txBody>
      </p:sp>
      <p:sp>
        <p:nvSpPr>
          <p:cNvPr id="10" name="TextBox 9"/>
          <p:cNvSpPr txBox="1"/>
          <p:nvPr/>
        </p:nvSpPr>
        <p:spPr>
          <a:xfrm>
            <a:off x="315088" y="2028909"/>
            <a:ext cx="9268206" cy="2585323"/>
          </a:xfrm>
          <a:prstGeom prst="rect">
            <a:avLst/>
          </a:prstGeom>
          <a:noFill/>
        </p:spPr>
        <p:txBody>
          <a:bodyPr wrap="square" rtlCol="0">
            <a:spAutoFit/>
          </a:bodyPr>
          <a:lstStyle/>
          <a:p>
            <a:pPr marL="342900" lvl="0" indent="-342900">
              <a:buFont typeface="+mj-lt"/>
              <a:buAutoNum type="arabicPeriod" startAt="16"/>
            </a:pPr>
            <a:r>
              <a:rPr lang="en-GB" dirty="0" smtClean="0"/>
              <a:t>There </a:t>
            </a:r>
            <a:r>
              <a:rPr lang="en-GB" dirty="0"/>
              <a:t>are buried services in and around the Venue. Where known, these are identified on the event area base plan </a:t>
            </a:r>
            <a:r>
              <a:rPr lang="en-GB" u="sng" dirty="0">
                <a:hlinkClick r:id="rId4"/>
              </a:rPr>
              <a:t>http://bute-park.com/wp-content/uploads/2013/12/Appendix-V2a-Sophia-Gardens-Event-Area-site-info.pdf</a:t>
            </a:r>
            <a:r>
              <a:rPr lang="en-GB" dirty="0"/>
              <a:t> . However, the Venue accepts no responsibility for the accuracy of </a:t>
            </a:r>
            <a:r>
              <a:rPr lang="en-GB" dirty="0" smtClean="0"/>
              <a:t>this plan. </a:t>
            </a:r>
            <a:r>
              <a:rPr lang="en-GB" dirty="0"/>
              <a:t>The Principle Contractor is responsible for requesting up-to-date RASWA (Road and Street Works Act) searches and identifying the presence of services (e.g. CAT scanning) if he intends to break ground in or around the Venue. The </a:t>
            </a:r>
            <a:r>
              <a:rPr lang="en-GB" dirty="0" smtClean="0"/>
              <a:t>Venue </a:t>
            </a:r>
            <a:r>
              <a:rPr lang="en-GB" dirty="0"/>
              <a:t>can obtain RASWA searches on request. </a:t>
            </a:r>
          </a:p>
          <a:p>
            <a:pPr marL="342900" indent="-342900">
              <a:buFont typeface="+mj-lt"/>
              <a:buAutoNum type="arabicPeriod" startAt="16"/>
            </a:pPr>
            <a:endParaRPr lang="en-GB" dirty="0" smtClean="0"/>
          </a:p>
          <a:p>
            <a:pPr marL="342900" indent="-342900">
              <a:buFont typeface="+mj-lt"/>
              <a:buAutoNum type="arabicPeriod" startAt="16"/>
            </a:pPr>
            <a:r>
              <a:rPr lang="en-GB" dirty="0" smtClean="0"/>
              <a:t>There </a:t>
            </a:r>
            <a:r>
              <a:rPr lang="en-GB" dirty="0"/>
              <a:t>are no existing welfare facilities on site</a:t>
            </a:r>
            <a:r>
              <a:rPr lang="en-GB" dirty="0" smtClean="0"/>
              <a:t>.</a:t>
            </a:r>
            <a:endParaRPr lang="en-GB" dirty="0"/>
          </a:p>
        </p:txBody>
      </p:sp>
      <p:sp>
        <p:nvSpPr>
          <p:cNvPr id="13" name="TextBox 12"/>
          <p:cNvSpPr txBox="1"/>
          <p:nvPr/>
        </p:nvSpPr>
        <p:spPr>
          <a:xfrm>
            <a:off x="318897" y="1525743"/>
            <a:ext cx="9268206" cy="369332"/>
          </a:xfrm>
          <a:prstGeom prst="rect">
            <a:avLst/>
          </a:prstGeom>
          <a:noFill/>
        </p:spPr>
        <p:txBody>
          <a:bodyPr wrap="square" rtlCol="0">
            <a:spAutoFit/>
          </a:bodyPr>
          <a:lstStyle/>
          <a:p>
            <a:r>
              <a:rPr lang="en-GB" dirty="0"/>
              <a:t>The below venue information is brought to the Event Organiser’s attention to help CDM planning:</a:t>
            </a:r>
          </a:p>
        </p:txBody>
      </p:sp>
      <p:sp>
        <p:nvSpPr>
          <p:cNvPr id="7" name="TextBox 6"/>
          <p:cNvSpPr txBox="1"/>
          <p:nvPr/>
        </p:nvSpPr>
        <p:spPr>
          <a:xfrm>
            <a:off x="112889" y="6592712"/>
            <a:ext cx="4617155" cy="215444"/>
          </a:xfrm>
          <a:prstGeom prst="rect">
            <a:avLst/>
          </a:prstGeom>
          <a:noFill/>
        </p:spPr>
        <p:txBody>
          <a:bodyPr wrap="square" rtlCol="0">
            <a:spAutoFit/>
          </a:bodyPr>
          <a:lstStyle/>
          <a:p>
            <a:r>
              <a:rPr lang="en-GB" sz="800" dirty="0" smtClean="0"/>
              <a:t>Sophia Gardens – Site Induction Notes for Event Organisers and Site Supervisors </a:t>
            </a:r>
            <a:r>
              <a:rPr lang="en-GB" sz="800" dirty="0" smtClean="0"/>
              <a:t>4 </a:t>
            </a:r>
            <a:r>
              <a:rPr lang="en-GB" sz="800" dirty="0" smtClean="0"/>
              <a:t>of </a:t>
            </a:r>
            <a:r>
              <a:rPr lang="en-GB" sz="800" dirty="0" smtClean="0"/>
              <a:t>15</a:t>
            </a:r>
            <a:endParaRPr lang="en-GB" sz="800" dirty="0"/>
          </a:p>
        </p:txBody>
      </p:sp>
    </p:spTree>
    <p:extLst>
      <p:ext uri="{BB962C8B-B14F-4D97-AF65-F5344CB8AC3E}">
        <p14:creationId xmlns:p14="http://schemas.microsoft.com/office/powerpoint/2010/main" val="1733330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992" y="231650"/>
            <a:ext cx="1591818" cy="10052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9962" y="231648"/>
            <a:ext cx="865237" cy="1005275"/>
          </a:xfrm>
          <a:prstGeom prst="rect">
            <a:avLst/>
          </a:prstGeom>
        </p:spPr>
      </p:pic>
      <p:sp>
        <p:nvSpPr>
          <p:cNvPr id="6" name="TextBox 5"/>
          <p:cNvSpPr txBox="1"/>
          <p:nvPr/>
        </p:nvSpPr>
        <p:spPr>
          <a:xfrm>
            <a:off x="2057400" y="320041"/>
            <a:ext cx="6457949" cy="830997"/>
          </a:xfrm>
          <a:prstGeom prst="rect">
            <a:avLst/>
          </a:prstGeom>
          <a:noFill/>
        </p:spPr>
        <p:txBody>
          <a:bodyPr wrap="square" rtlCol="0">
            <a:spAutoFit/>
          </a:bodyPr>
          <a:lstStyle/>
          <a:p>
            <a:pPr algn="ctr"/>
            <a:r>
              <a:rPr lang="en-GB" sz="2400" b="1" dirty="0" smtClean="0"/>
              <a:t>The Role of the Site Supervisor / </a:t>
            </a:r>
          </a:p>
          <a:p>
            <a:pPr algn="ctr"/>
            <a:r>
              <a:rPr lang="en-GB" sz="2400" b="1" dirty="0" smtClean="0"/>
              <a:t>Site Handover Meeting (1)</a:t>
            </a:r>
            <a:endParaRPr lang="en-GB" sz="2400" b="1" dirty="0"/>
          </a:p>
        </p:txBody>
      </p:sp>
      <p:sp>
        <p:nvSpPr>
          <p:cNvPr id="7" name="TextBox 6"/>
          <p:cNvSpPr txBox="1"/>
          <p:nvPr/>
        </p:nvSpPr>
        <p:spPr>
          <a:xfrm>
            <a:off x="316992" y="1546861"/>
            <a:ext cx="9268206" cy="1754326"/>
          </a:xfrm>
          <a:prstGeom prst="rect">
            <a:avLst/>
          </a:prstGeom>
          <a:noFill/>
        </p:spPr>
        <p:txBody>
          <a:bodyPr wrap="square" rtlCol="0">
            <a:spAutoFit/>
          </a:bodyPr>
          <a:lstStyle/>
          <a:p>
            <a:r>
              <a:rPr lang="en-GB" dirty="0" smtClean="0"/>
              <a:t>In advance of your event the Site Supervisor will be given:</a:t>
            </a:r>
          </a:p>
          <a:p>
            <a:pPr marL="354013" lvl="1" indent="182563">
              <a:buFont typeface="Arial" panose="020B0604020202020204" pitchFamily="34" charset="0"/>
              <a:buChar char="•"/>
            </a:pPr>
            <a:r>
              <a:rPr lang="en-GB" dirty="0" smtClean="0"/>
              <a:t>Event Production Schedule</a:t>
            </a:r>
          </a:p>
          <a:p>
            <a:pPr marL="354013" indent="182563">
              <a:buFont typeface="Arial" panose="020B0604020202020204" pitchFamily="34" charset="0"/>
              <a:buChar char="•"/>
            </a:pPr>
            <a:r>
              <a:rPr lang="en-GB" dirty="0" smtClean="0"/>
              <a:t>Event Site plan</a:t>
            </a:r>
          </a:p>
          <a:p>
            <a:pPr marL="354013" indent="182563">
              <a:buFont typeface="Arial" panose="020B0604020202020204" pitchFamily="34" charset="0"/>
              <a:buChar char="•"/>
            </a:pPr>
            <a:r>
              <a:rPr lang="en-GB" dirty="0" smtClean="0"/>
              <a:t>Access and egress routes for event traffic</a:t>
            </a:r>
          </a:p>
          <a:p>
            <a:pPr marL="354013" indent="182563">
              <a:buFont typeface="Arial" panose="020B0604020202020204" pitchFamily="34" charset="0"/>
              <a:buChar char="•"/>
            </a:pPr>
            <a:r>
              <a:rPr lang="en-GB" dirty="0" smtClean="0"/>
              <a:t>List of key points of contact </a:t>
            </a:r>
          </a:p>
          <a:p>
            <a:pPr marL="354013" indent="182563">
              <a:buFont typeface="Arial" panose="020B0604020202020204" pitchFamily="34" charset="0"/>
              <a:buChar char="•"/>
            </a:pPr>
            <a:r>
              <a:rPr lang="en-GB" dirty="0" smtClean="0"/>
              <a:t>Specific requirements of the job (Site Supervisor briefing note)</a:t>
            </a:r>
          </a:p>
        </p:txBody>
      </p:sp>
      <p:sp>
        <p:nvSpPr>
          <p:cNvPr id="12" name="TextBox 11"/>
          <p:cNvSpPr txBox="1"/>
          <p:nvPr/>
        </p:nvSpPr>
        <p:spPr>
          <a:xfrm>
            <a:off x="318897" y="3683496"/>
            <a:ext cx="9268206" cy="3139321"/>
          </a:xfrm>
          <a:prstGeom prst="rect">
            <a:avLst/>
          </a:prstGeom>
          <a:noFill/>
        </p:spPr>
        <p:txBody>
          <a:bodyPr wrap="square" rtlCol="0">
            <a:spAutoFit/>
          </a:bodyPr>
          <a:lstStyle/>
          <a:p>
            <a:r>
              <a:rPr lang="en-GB" dirty="0" smtClean="0"/>
              <a:t>The Site Supervisor’s briefing note will advise if the following are required:</a:t>
            </a:r>
          </a:p>
          <a:p>
            <a:pPr marL="536575" indent="-182563">
              <a:buFont typeface="Arial" panose="020B0604020202020204" pitchFamily="34" charset="0"/>
              <a:buChar char="•"/>
            </a:pPr>
            <a:r>
              <a:rPr lang="en-GB" dirty="0" smtClean="0"/>
              <a:t>Access to event signage</a:t>
            </a:r>
          </a:p>
          <a:p>
            <a:pPr marL="536575" indent="-182563">
              <a:buFont typeface="Arial" panose="020B0604020202020204" pitchFamily="34" charset="0"/>
              <a:buChar char="•"/>
            </a:pPr>
            <a:r>
              <a:rPr lang="en-GB" dirty="0" smtClean="0"/>
              <a:t>Access to </a:t>
            </a:r>
            <a:r>
              <a:rPr lang="en-GB" dirty="0" err="1" smtClean="0"/>
              <a:t>trackmats</a:t>
            </a:r>
            <a:endParaRPr lang="en-GB" dirty="0" smtClean="0"/>
          </a:p>
          <a:p>
            <a:pPr marL="536575" indent="-182563">
              <a:buFont typeface="Arial" panose="020B0604020202020204" pitchFamily="34" charset="0"/>
              <a:buChar char="•"/>
            </a:pPr>
            <a:r>
              <a:rPr lang="en-GB" dirty="0" smtClean="0"/>
              <a:t>Access to </a:t>
            </a:r>
            <a:r>
              <a:rPr lang="en-GB" dirty="0" err="1" smtClean="0"/>
              <a:t>heras</a:t>
            </a:r>
            <a:r>
              <a:rPr lang="en-GB" dirty="0" smtClean="0"/>
              <a:t> banners	</a:t>
            </a:r>
          </a:p>
          <a:p>
            <a:pPr marL="536575" indent="-182563">
              <a:buFont typeface="Arial" panose="020B0604020202020204" pitchFamily="34" charset="0"/>
              <a:buChar char="•"/>
            </a:pPr>
            <a:r>
              <a:rPr lang="en-GB" dirty="0" smtClean="0"/>
              <a:t>Access to on-site water/power supplies (and therefore pre and post meter readings)</a:t>
            </a:r>
          </a:p>
          <a:p>
            <a:pPr marL="536575" indent="-182563">
              <a:buFont typeface="Arial" panose="020B0604020202020204" pitchFamily="34" charset="0"/>
              <a:buChar char="•"/>
            </a:pPr>
            <a:r>
              <a:rPr lang="en-GB" dirty="0" smtClean="0"/>
              <a:t>Access to designated parking areas/unlocking of certain site padlocks</a:t>
            </a:r>
          </a:p>
          <a:p>
            <a:pPr marL="536575" indent="-182563">
              <a:buFont typeface="Arial" panose="020B0604020202020204" pitchFamily="34" charset="0"/>
              <a:buChar char="•"/>
            </a:pPr>
            <a:r>
              <a:rPr lang="en-GB" dirty="0" smtClean="0"/>
              <a:t>A list of the pre-approved event caterers</a:t>
            </a:r>
          </a:p>
          <a:p>
            <a:pPr marL="536575" indent="-182563">
              <a:buFont typeface="Arial" panose="020B0604020202020204" pitchFamily="34" charset="0"/>
              <a:buChar char="•"/>
            </a:pPr>
            <a:r>
              <a:rPr lang="en-GB" dirty="0" smtClean="0"/>
              <a:t>Additional event-specific tasks</a:t>
            </a:r>
          </a:p>
          <a:p>
            <a:pPr marL="536575" indent="-182563">
              <a:buFont typeface="Arial" panose="020B0604020202020204" pitchFamily="34" charset="0"/>
              <a:buChar char="•"/>
            </a:pPr>
            <a:r>
              <a:rPr lang="en-GB" dirty="0" smtClean="0"/>
              <a:t>A list of any pre-arranged late collections which will take place after the site handback meeting (if required)</a:t>
            </a:r>
          </a:p>
          <a:p>
            <a:r>
              <a:rPr lang="en-GB" dirty="0"/>
              <a:t>	</a:t>
            </a:r>
            <a:endParaRPr lang="en-GB" dirty="0" smtClean="0"/>
          </a:p>
        </p:txBody>
      </p:sp>
      <p:sp>
        <p:nvSpPr>
          <p:cNvPr id="8" name="TextBox 7"/>
          <p:cNvSpPr txBox="1"/>
          <p:nvPr/>
        </p:nvSpPr>
        <p:spPr>
          <a:xfrm>
            <a:off x="112889" y="6592712"/>
            <a:ext cx="4617155" cy="215444"/>
          </a:xfrm>
          <a:prstGeom prst="rect">
            <a:avLst/>
          </a:prstGeom>
          <a:noFill/>
        </p:spPr>
        <p:txBody>
          <a:bodyPr wrap="square" rtlCol="0">
            <a:spAutoFit/>
          </a:bodyPr>
          <a:lstStyle/>
          <a:p>
            <a:r>
              <a:rPr lang="en-GB" sz="800" dirty="0" smtClean="0"/>
              <a:t>Sophia Gardens – Site Induction Notes for Event Organisers and Site Supervisors </a:t>
            </a:r>
            <a:r>
              <a:rPr lang="en-GB" sz="800" dirty="0" smtClean="0"/>
              <a:t>5 </a:t>
            </a:r>
            <a:r>
              <a:rPr lang="en-GB" sz="800" dirty="0" smtClean="0"/>
              <a:t>of </a:t>
            </a:r>
            <a:r>
              <a:rPr lang="en-GB" sz="800" dirty="0" smtClean="0"/>
              <a:t>15</a:t>
            </a:r>
            <a:endParaRPr lang="en-GB" sz="800" dirty="0"/>
          </a:p>
        </p:txBody>
      </p:sp>
    </p:spTree>
    <p:extLst>
      <p:ext uri="{BB962C8B-B14F-4D97-AF65-F5344CB8AC3E}">
        <p14:creationId xmlns:p14="http://schemas.microsoft.com/office/powerpoint/2010/main" val="32854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992" y="231650"/>
            <a:ext cx="1591818" cy="10052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9962" y="231648"/>
            <a:ext cx="865237" cy="1005275"/>
          </a:xfrm>
          <a:prstGeom prst="rect">
            <a:avLst/>
          </a:prstGeom>
        </p:spPr>
      </p:pic>
      <p:sp>
        <p:nvSpPr>
          <p:cNvPr id="6" name="TextBox 5"/>
          <p:cNvSpPr txBox="1"/>
          <p:nvPr/>
        </p:nvSpPr>
        <p:spPr>
          <a:xfrm>
            <a:off x="2057400" y="320041"/>
            <a:ext cx="6457949" cy="830997"/>
          </a:xfrm>
          <a:prstGeom prst="rect">
            <a:avLst/>
          </a:prstGeom>
          <a:noFill/>
        </p:spPr>
        <p:txBody>
          <a:bodyPr wrap="square" rtlCol="0">
            <a:spAutoFit/>
          </a:bodyPr>
          <a:lstStyle/>
          <a:p>
            <a:pPr algn="ctr"/>
            <a:r>
              <a:rPr lang="en-GB" sz="2400" b="1" dirty="0"/>
              <a:t>The Role of the Site Supervisor / </a:t>
            </a:r>
          </a:p>
          <a:p>
            <a:pPr algn="ctr"/>
            <a:r>
              <a:rPr lang="en-GB" sz="2400" b="1" dirty="0"/>
              <a:t>Site Handover </a:t>
            </a:r>
            <a:r>
              <a:rPr lang="en-GB" sz="2400" b="1" dirty="0" smtClean="0"/>
              <a:t>Meeting (2)</a:t>
            </a:r>
            <a:endParaRPr lang="en-GB" sz="2400" b="1" dirty="0"/>
          </a:p>
        </p:txBody>
      </p:sp>
      <p:sp>
        <p:nvSpPr>
          <p:cNvPr id="7" name="TextBox 6"/>
          <p:cNvSpPr txBox="1"/>
          <p:nvPr/>
        </p:nvSpPr>
        <p:spPr>
          <a:xfrm>
            <a:off x="316992" y="1546861"/>
            <a:ext cx="9268206" cy="2862322"/>
          </a:xfrm>
          <a:prstGeom prst="rect">
            <a:avLst/>
          </a:prstGeom>
          <a:noFill/>
        </p:spPr>
        <p:txBody>
          <a:bodyPr wrap="square" rtlCol="0">
            <a:spAutoFit/>
          </a:bodyPr>
          <a:lstStyle/>
          <a:p>
            <a:r>
              <a:rPr lang="en-GB" dirty="0" smtClean="0"/>
              <a:t>A Site Handover Meeting will be scheduled for 1hr before the first planned activity in the Event Schedule.</a:t>
            </a:r>
          </a:p>
          <a:p>
            <a:endParaRPr lang="en-GB" dirty="0" smtClean="0"/>
          </a:p>
          <a:p>
            <a:r>
              <a:rPr lang="en-GB" dirty="0" smtClean="0"/>
              <a:t>The handover meeting should be conducted with the senior responsible person on site and cover the following topics:</a:t>
            </a:r>
          </a:p>
          <a:p>
            <a:pPr marL="285750" indent="-285750">
              <a:buFont typeface="Arial" panose="020B0604020202020204" pitchFamily="34" charset="0"/>
              <a:buChar char="•"/>
            </a:pPr>
            <a:r>
              <a:rPr lang="en-GB" dirty="0" smtClean="0"/>
              <a:t>Safe traffic management, sharing knowledge and experience of the site</a:t>
            </a:r>
          </a:p>
          <a:p>
            <a:pPr marL="285750" indent="-285750">
              <a:buFont typeface="Arial" panose="020B0604020202020204" pitchFamily="34" charset="0"/>
              <a:buChar char="•"/>
            </a:pPr>
            <a:r>
              <a:rPr lang="en-GB" dirty="0" smtClean="0"/>
              <a:t>Organiser’s responsibility to adequately protect the ground/grass/site furniture from damage </a:t>
            </a:r>
          </a:p>
          <a:p>
            <a:pPr marL="285750" indent="-285750">
              <a:buFont typeface="Arial" panose="020B0604020202020204" pitchFamily="34" charset="0"/>
              <a:buChar char="•"/>
            </a:pPr>
            <a:r>
              <a:rPr lang="en-GB" dirty="0" smtClean="0"/>
              <a:t>Organiser’s responsibility to adequately protect trees from damage, though these are outside of the event area so should naturally be avoided</a:t>
            </a:r>
          </a:p>
          <a:p>
            <a:pPr marL="285750" indent="-285750">
              <a:buFont typeface="Arial" panose="020B0604020202020204" pitchFamily="34" charset="0"/>
              <a:buChar char="•"/>
            </a:pPr>
            <a:r>
              <a:rPr lang="en-GB" dirty="0" smtClean="0"/>
              <a:t>Organiser’s liability for fines and repair costs if they fail in their duty</a:t>
            </a:r>
          </a:p>
        </p:txBody>
      </p:sp>
      <p:sp>
        <p:nvSpPr>
          <p:cNvPr id="12" name="TextBox 11"/>
          <p:cNvSpPr txBox="1"/>
          <p:nvPr/>
        </p:nvSpPr>
        <p:spPr>
          <a:xfrm>
            <a:off x="318897" y="4719119"/>
            <a:ext cx="9268206" cy="923330"/>
          </a:xfrm>
          <a:prstGeom prst="rect">
            <a:avLst/>
          </a:prstGeom>
          <a:noFill/>
        </p:spPr>
        <p:txBody>
          <a:bodyPr wrap="square" rtlCol="0">
            <a:spAutoFit/>
          </a:bodyPr>
          <a:lstStyle/>
          <a:p>
            <a:r>
              <a:rPr lang="en-GB" dirty="0" smtClean="0"/>
              <a:t>The Site Supervisor will:</a:t>
            </a:r>
          </a:p>
          <a:p>
            <a:pPr marL="285750" indent="-285750">
              <a:buFont typeface="Arial" panose="020B0604020202020204" pitchFamily="34" charset="0"/>
              <a:buChar char="•"/>
            </a:pPr>
            <a:r>
              <a:rPr lang="en-GB" dirty="0" smtClean="0"/>
              <a:t>Share their knowledge and experience of the site</a:t>
            </a:r>
          </a:p>
          <a:p>
            <a:pPr marL="285750" indent="-285750">
              <a:buFont typeface="Arial" panose="020B0604020202020204" pitchFamily="34" charset="0"/>
              <a:buChar char="•"/>
            </a:pPr>
            <a:r>
              <a:rPr lang="en-GB" dirty="0" smtClean="0"/>
              <a:t>Advise organisers on how they can optimally manage things based on their prior experience</a:t>
            </a:r>
          </a:p>
        </p:txBody>
      </p:sp>
      <p:sp>
        <p:nvSpPr>
          <p:cNvPr id="2" name="TextBox 1"/>
          <p:cNvSpPr txBox="1"/>
          <p:nvPr/>
        </p:nvSpPr>
        <p:spPr>
          <a:xfrm>
            <a:off x="318897" y="5723297"/>
            <a:ext cx="8833683" cy="646331"/>
          </a:xfrm>
          <a:prstGeom prst="rect">
            <a:avLst/>
          </a:prstGeom>
          <a:noFill/>
        </p:spPr>
        <p:txBody>
          <a:bodyPr wrap="square" rtlCol="0">
            <a:spAutoFit/>
          </a:bodyPr>
          <a:lstStyle/>
          <a:p>
            <a:r>
              <a:rPr lang="en-GB" dirty="0" smtClean="0"/>
              <a:t>The </a:t>
            </a:r>
            <a:r>
              <a:rPr lang="en-GB" dirty="0"/>
              <a:t>event </a:t>
            </a:r>
            <a:r>
              <a:rPr lang="en-GB" dirty="0" smtClean="0"/>
              <a:t>organiser does </a:t>
            </a:r>
            <a:r>
              <a:rPr lang="en-GB" dirty="0"/>
              <a:t>not have to take </a:t>
            </a:r>
            <a:r>
              <a:rPr lang="en-GB" dirty="0" smtClean="0"/>
              <a:t>Site Supervisor’s advice </a:t>
            </a:r>
            <a:r>
              <a:rPr lang="en-GB" dirty="0"/>
              <a:t>and ultimately remain responsible for success or </a:t>
            </a:r>
            <a:r>
              <a:rPr lang="en-GB" dirty="0" smtClean="0"/>
              <a:t>failure of each event</a:t>
            </a:r>
            <a:endParaRPr lang="en-GB" dirty="0"/>
          </a:p>
        </p:txBody>
      </p:sp>
      <p:sp>
        <p:nvSpPr>
          <p:cNvPr id="8" name="TextBox 7"/>
          <p:cNvSpPr txBox="1"/>
          <p:nvPr/>
        </p:nvSpPr>
        <p:spPr>
          <a:xfrm>
            <a:off x="112889" y="6581423"/>
            <a:ext cx="4617155" cy="215444"/>
          </a:xfrm>
          <a:prstGeom prst="rect">
            <a:avLst/>
          </a:prstGeom>
          <a:noFill/>
        </p:spPr>
        <p:txBody>
          <a:bodyPr wrap="square" rtlCol="0">
            <a:spAutoFit/>
          </a:bodyPr>
          <a:lstStyle/>
          <a:p>
            <a:r>
              <a:rPr lang="en-GB" sz="800" dirty="0" smtClean="0"/>
              <a:t>Sophia Gardens – Site Induction Notes for Event Organisers and Site Supervisors </a:t>
            </a:r>
            <a:r>
              <a:rPr lang="en-GB" sz="800" dirty="0" smtClean="0"/>
              <a:t>6 </a:t>
            </a:r>
            <a:r>
              <a:rPr lang="en-GB" sz="800" dirty="0" smtClean="0"/>
              <a:t>of </a:t>
            </a:r>
            <a:r>
              <a:rPr lang="en-GB" sz="800" dirty="0" smtClean="0"/>
              <a:t>15</a:t>
            </a:r>
            <a:endParaRPr lang="en-GB" sz="800" dirty="0"/>
          </a:p>
        </p:txBody>
      </p:sp>
    </p:spTree>
    <p:extLst>
      <p:ext uri="{BB962C8B-B14F-4D97-AF65-F5344CB8AC3E}">
        <p14:creationId xmlns:p14="http://schemas.microsoft.com/office/powerpoint/2010/main" val="27012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992" y="231650"/>
            <a:ext cx="1591818" cy="10052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9962" y="231648"/>
            <a:ext cx="865237" cy="1005275"/>
          </a:xfrm>
          <a:prstGeom prst="rect">
            <a:avLst/>
          </a:prstGeom>
        </p:spPr>
      </p:pic>
      <p:sp>
        <p:nvSpPr>
          <p:cNvPr id="6" name="TextBox 5"/>
          <p:cNvSpPr txBox="1"/>
          <p:nvPr/>
        </p:nvSpPr>
        <p:spPr>
          <a:xfrm>
            <a:off x="2057400" y="320041"/>
            <a:ext cx="6457949" cy="830997"/>
          </a:xfrm>
          <a:prstGeom prst="rect">
            <a:avLst/>
          </a:prstGeom>
          <a:noFill/>
        </p:spPr>
        <p:txBody>
          <a:bodyPr wrap="square" rtlCol="0">
            <a:spAutoFit/>
          </a:bodyPr>
          <a:lstStyle/>
          <a:p>
            <a:pPr algn="ctr"/>
            <a:r>
              <a:rPr lang="en-GB" sz="2400" b="1" dirty="0"/>
              <a:t>The Role of the Site Supervisor / </a:t>
            </a:r>
          </a:p>
          <a:p>
            <a:pPr algn="ctr"/>
            <a:r>
              <a:rPr lang="en-GB" sz="2400" b="1" dirty="0"/>
              <a:t>Site Handover Meeting </a:t>
            </a:r>
            <a:r>
              <a:rPr lang="en-GB" sz="2400" b="1" dirty="0" smtClean="0"/>
              <a:t>(3)</a:t>
            </a:r>
            <a:endParaRPr lang="en-GB" sz="2400" b="1" dirty="0"/>
          </a:p>
        </p:txBody>
      </p:sp>
      <p:sp>
        <p:nvSpPr>
          <p:cNvPr id="7" name="TextBox 6"/>
          <p:cNvSpPr txBox="1"/>
          <p:nvPr/>
        </p:nvSpPr>
        <p:spPr>
          <a:xfrm>
            <a:off x="316992" y="1546861"/>
            <a:ext cx="9268206" cy="1200329"/>
          </a:xfrm>
          <a:prstGeom prst="rect">
            <a:avLst/>
          </a:prstGeom>
          <a:noFill/>
        </p:spPr>
        <p:txBody>
          <a:bodyPr wrap="square" rtlCol="0">
            <a:spAutoFit/>
          </a:bodyPr>
          <a:lstStyle/>
          <a:p>
            <a:r>
              <a:rPr lang="en-GB" dirty="0" smtClean="0"/>
              <a:t>During the </a:t>
            </a:r>
            <a:r>
              <a:rPr lang="en-GB" dirty="0"/>
              <a:t>h</a:t>
            </a:r>
            <a:r>
              <a:rPr lang="en-GB" dirty="0" smtClean="0"/>
              <a:t>andover meeting the Site Supervisor will document:</a:t>
            </a:r>
          </a:p>
          <a:p>
            <a:endParaRPr lang="en-GB" dirty="0" smtClean="0"/>
          </a:p>
          <a:p>
            <a:pPr marL="285750" indent="-285750">
              <a:buFont typeface="Arial" panose="020B0604020202020204" pitchFamily="34" charset="0"/>
              <a:buChar char="•"/>
            </a:pPr>
            <a:r>
              <a:rPr lang="en-GB" dirty="0" smtClean="0"/>
              <a:t>The condition of the site infrastructure using the appropriate template form in the Site Supervisor File</a:t>
            </a:r>
          </a:p>
        </p:txBody>
      </p:sp>
      <p:sp>
        <p:nvSpPr>
          <p:cNvPr id="12" name="TextBox 11"/>
          <p:cNvSpPr txBox="1"/>
          <p:nvPr/>
        </p:nvSpPr>
        <p:spPr>
          <a:xfrm>
            <a:off x="316992" y="3480955"/>
            <a:ext cx="9268206"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The starting meter readings for any utility supplies requested for use by the event</a:t>
            </a:r>
          </a:p>
        </p:txBody>
      </p:sp>
      <p:sp>
        <p:nvSpPr>
          <p:cNvPr id="8" name="TextBox 7"/>
          <p:cNvSpPr txBox="1"/>
          <p:nvPr/>
        </p:nvSpPr>
        <p:spPr>
          <a:xfrm>
            <a:off x="316993" y="5137677"/>
            <a:ext cx="9268206"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Take photos of existing damage that the Parks Office need to be aware of</a:t>
            </a:r>
          </a:p>
        </p:txBody>
      </p:sp>
      <p:sp>
        <p:nvSpPr>
          <p:cNvPr id="9" name="TextBox 8"/>
          <p:cNvSpPr txBox="1"/>
          <p:nvPr/>
        </p:nvSpPr>
        <p:spPr>
          <a:xfrm>
            <a:off x="316993" y="4090810"/>
            <a:ext cx="9268206" cy="923330"/>
          </a:xfrm>
          <a:prstGeom prst="rect">
            <a:avLst/>
          </a:prstGeom>
          <a:noFill/>
        </p:spPr>
        <p:txBody>
          <a:bodyPr wrap="square" rtlCol="0">
            <a:spAutoFit/>
          </a:bodyPr>
          <a:lstStyle/>
          <a:p>
            <a:pPr marL="285750" indent="-285750">
              <a:buFont typeface="Arial" panose="020B0604020202020204" pitchFamily="34" charset="0"/>
              <a:buChar char="•"/>
            </a:pPr>
            <a:r>
              <a:rPr lang="en-GB" dirty="0" smtClean="0"/>
              <a:t>Weather conditions on the day and the current forecast for the hire period (this should be known by the event organisers as is relevant information for their safe management of the site)</a:t>
            </a:r>
          </a:p>
        </p:txBody>
      </p:sp>
      <p:sp>
        <p:nvSpPr>
          <p:cNvPr id="10" name="TextBox 9"/>
          <p:cNvSpPr txBox="1"/>
          <p:nvPr/>
        </p:nvSpPr>
        <p:spPr>
          <a:xfrm>
            <a:off x="316993" y="2853949"/>
            <a:ext cx="9268206"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Mark up the Event Site Base Plan to show any existing damage or problem areas </a:t>
            </a:r>
          </a:p>
        </p:txBody>
      </p:sp>
      <p:sp>
        <p:nvSpPr>
          <p:cNvPr id="11" name="TextBox 10"/>
          <p:cNvSpPr txBox="1"/>
          <p:nvPr/>
        </p:nvSpPr>
        <p:spPr>
          <a:xfrm>
            <a:off x="112889" y="6581423"/>
            <a:ext cx="4617155" cy="215444"/>
          </a:xfrm>
          <a:prstGeom prst="rect">
            <a:avLst/>
          </a:prstGeom>
          <a:noFill/>
        </p:spPr>
        <p:txBody>
          <a:bodyPr wrap="square" rtlCol="0">
            <a:spAutoFit/>
          </a:bodyPr>
          <a:lstStyle/>
          <a:p>
            <a:r>
              <a:rPr lang="en-GB" sz="800" dirty="0" smtClean="0"/>
              <a:t>Sophia Gardens – Site Induction Notes for Event Organisers and Site Supervisors </a:t>
            </a:r>
            <a:r>
              <a:rPr lang="en-GB" sz="800" dirty="0" smtClean="0"/>
              <a:t>7 </a:t>
            </a:r>
            <a:r>
              <a:rPr lang="en-GB" sz="800" dirty="0" smtClean="0"/>
              <a:t>of </a:t>
            </a:r>
            <a:r>
              <a:rPr lang="en-GB" sz="800" dirty="0" smtClean="0"/>
              <a:t>15</a:t>
            </a:r>
            <a:endParaRPr lang="en-GB" sz="800" dirty="0"/>
          </a:p>
        </p:txBody>
      </p:sp>
    </p:spTree>
    <p:extLst>
      <p:ext uri="{BB962C8B-B14F-4D97-AF65-F5344CB8AC3E}">
        <p14:creationId xmlns:p14="http://schemas.microsoft.com/office/powerpoint/2010/main" val="3460194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992" y="231650"/>
            <a:ext cx="1591818" cy="10052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9962" y="231648"/>
            <a:ext cx="865237" cy="1005275"/>
          </a:xfrm>
          <a:prstGeom prst="rect">
            <a:avLst/>
          </a:prstGeom>
        </p:spPr>
      </p:pic>
      <p:sp>
        <p:nvSpPr>
          <p:cNvPr id="6" name="TextBox 5"/>
          <p:cNvSpPr txBox="1"/>
          <p:nvPr/>
        </p:nvSpPr>
        <p:spPr>
          <a:xfrm>
            <a:off x="2057400" y="320041"/>
            <a:ext cx="6457949" cy="461665"/>
          </a:xfrm>
          <a:prstGeom prst="rect">
            <a:avLst/>
          </a:prstGeom>
          <a:noFill/>
        </p:spPr>
        <p:txBody>
          <a:bodyPr wrap="square" rtlCol="0">
            <a:spAutoFit/>
          </a:bodyPr>
          <a:lstStyle/>
          <a:p>
            <a:pPr algn="ctr"/>
            <a:r>
              <a:rPr lang="en-GB" sz="2400" b="1" dirty="0" smtClean="0"/>
              <a:t>Tree Protection</a:t>
            </a:r>
            <a:endParaRPr lang="en-GB" sz="2400" b="1" dirty="0"/>
          </a:p>
        </p:txBody>
      </p:sp>
      <p:sp>
        <p:nvSpPr>
          <p:cNvPr id="7" name="TextBox 6"/>
          <p:cNvSpPr txBox="1"/>
          <p:nvPr/>
        </p:nvSpPr>
        <p:spPr>
          <a:xfrm>
            <a:off x="2057399" y="836813"/>
            <a:ext cx="6457949" cy="707886"/>
          </a:xfrm>
          <a:prstGeom prst="rect">
            <a:avLst/>
          </a:prstGeom>
          <a:noFill/>
        </p:spPr>
        <p:txBody>
          <a:bodyPr wrap="square" rtlCol="0">
            <a:spAutoFit/>
          </a:bodyPr>
          <a:lstStyle/>
          <a:p>
            <a:r>
              <a:rPr lang="en-GB" sz="2000" b="1" dirty="0" smtClean="0"/>
              <a:t>The following diagram summarises the policy on tree protection</a:t>
            </a:r>
          </a:p>
        </p:txBody>
      </p:sp>
      <p:pic>
        <p:nvPicPr>
          <p:cNvPr id="10" name="Pictur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2990" y="1917518"/>
            <a:ext cx="7452360" cy="3968932"/>
          </a:xfrm>
          <a:prstGeom prst="rect">
            <a:avLst/>
          </a:prstGeom>
          <a:noFill/>
          <a:ln>
            <a:noFill/>
          </a:ln>
        </p:spPr>
      </p:pic>
      <p:sp>
        <p:nvSpPr>
          <p:cNvPr id="2" name="TextBox 1"/>
          <p:cNvSpPr txBox="1"/>
          <p:nvPr/>
        </p:nvSpPr>
        <p:spPr>
          <a:xfrm>
            <a:off x="2743989" y="5949102"/>
            <a:ext cx="1154430" cy="584775"/>
          </a:xfrm>
          <a:prstGeom prst="rect">
            <a:avLst/>
          </a:prstGeom>
          <a:noFill/>
        </p:spPr>
        <p:txBody>
          <a:bodyPr wrap="square" rtlCol="0">
            <a:spAutoFit/>
          </a:bodyPr>
          <a:lstStyle/>
          <a:p>
            <a:pPr algn="ctr"/>
            <a:r>
              <a:rPr lang="en-GB" sz="1600" b="1" dirty="0" smtClean="0">
                <a:solidFill>
                  <a:srgbClr val="FF0000"/>
                </a:solidFill>
              </a:rPr>
              <a:t>1m from stem base</a:t>
            </a:r>
            <a:endParaRPr lang="en-GB" sz="1600" b="1" dirty="0">
              <a:solidFill>
                <a:srgbClr val="FF0000"/>
              </a:solidFill>
            </a:endParaRPr>
          </a:p>
        </p:txBody>
      </p:sp>
      <p:sp>
        <p:nvSpPr>
          <p:cNvPr id="11" name="TextBox 10"/>
          <p:cNvSpPr txBox="1"/>
          <p:nvPr/>
        </p:nvSpPr>
        <p:spPr>
          <a:xfrm>
            <a:off x="4000500" y="5887777"/>
            <a:ext cx="2228850" cy="830997"/>
          </a:xfrm>
          <a:prstGeom prst="rect">
            <a:avLst/>
          </a:prstGeom>
          <a:noFill/>
        </p:spPr>
        <p:txBody>
          <a:bodyPr wrap="square" rtlCol="0">
            <a:spAutoFit/>
          </a:bodyPr>
          <a:lstStyle/>
          <a:p>
            <a:pPr algn="ctr"/>
            <a:r>
              <a:rPr lang="en-GB" sz="1600" b="1" dirty="0" smtClean="0">
                <a:solidFill>
                  <a:srgbClr val="FF6600"/>
                </a:solidFill>
              </a:rPr>
              <a:t>Consult and Care Zone (1m beyond stem base to edge of rooting zone)</a:t>
            </a:r>
            <a:endParaRPr lang="en-GB" sz="1600" b="1" dirty="0">
              <a:solidFill>
                <a:srgbClr val="FF6600"/>
              </a:solidFill>
            </a:endParaRPr>
          </a:p>
        </p:txBody>
      </p:sp>
      <p:sp>
        <p:nvSpPr>
          <p:cNvPr id="13" name="TextBox 12"/>
          <p:cNvSpPr txBox="1"/>
          <p:nvPr/>
        </p:nvSpPr>
        <p:spPr>
          <a:xfrm>
            <a:off x="6229350" y="5878414"/>
            <a:ext cx="3589020" cy="830997"/>
          </a:xfrm>
          <a:prstGeom prst="rect">
            <a:avLst/>
          </a:prstGeom>
          <a:noFill/>
        </p:spPr>
        <p:txBody>
          <a:bodyPr wrap="square" rtlCol="0">
            <a:spAutoFit/>
          </a:bodyPr>
          <a:lstStyle/>
          <a:p>
            <a:pPr algn="ctr"/>
            <a:r>
              <a:rPr lang="en-GB" sz="1600" b="1" dirty="0" smtClean="0">
                <a:solidFill>
                  <a:srgbClr val="00B050"/>
                </a:solidFill>
              </a:rPr>
              <a:t>Beyond extent of rooting zone (at least beyond canopy edge/drip line if no other info available)</a:t>
            </a:r>
            <a:endParaRPr lang="en-GB" sz="1600" b="1" dirty="0">
              <a:solidFill>
                <a:srgbClr val="00B050"/>
              </a:solidFill>
            </a:endParaRPr>
          </a:p>
        </p:txBody>
      </p:sp>
      <p:cxnSp>
        <p:nvCxnSpPr>
          <p:cNvPr id="14" name="Straight Connector 13"/>
          <p:cNvCxnSpPr/>
          <p:nvPr/>
        </p:nvCxnSpPr>
        <p:spPr>
          <a:xfrm>
            <a:off x="4002078" y="5886450"/>
            <a:ext cx="11430" cy="82296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242358" y="5882431"/>
            <a:ext cx="11430" cy="82296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697480" y="5844483"/>
            <a:ext cx="11430" cy="82296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632011" y="1761066"/>
            <a:ext cx="11289" cy="3838223"/>
          </a:xfrm>
          <a:prstGeom prst="line">
            <a:avLst/>
          </a:prstGeom>
          <a:ln w="38100">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03061" y="5874394"/>
            <a:ext cx="2228850" cy="830997"/>
          </a:xfrm>
          <a:prstGeom prst="rect">
            <a:avLst/>
          </a:prstGeom>
          <a:noFill/>
        </p:spPr>
        <p:txBody>
          <a:bodyPr wrap="square" rtlCol="0">
            <a:spAutoFit/>
          </a:bodyPr>
          <a:lstStyle/>
          <a:p>
            <a:pPr algn="ctr"/>
            <a:r>
              <a:rPr lang="en-GB" sz="1600" b="1" dirty="0" smtClean="0">
                <a:solidFill>
                  <a:srgbClr val="FF6600"/>
                </a:solidFill>
              </a:rPr>
              <a:t>Consult and Care Zone (1m beyond stem base to edge of rooting zone)</a:t>
            </a:r>
            <a:endParaRPr lang="en-GB" sz="1600" b="1" dirty="0">
              <a:solidFill>
                <a:srgbClr val="FF6600"/>
              </a:solidFill>
            </a:endParaRPr>
          </a:p>
        </p:txBody>
      </p:sp>
      <p:sp>
        <p:nvSpPr>
          <p:cNvPr id="12" name="TextBox 11"/>
          <p:cNvSpPr txBox="1"/>
          <p:nvPr/>
        </p:nvSpPr>
        <p:spPr>
          <a:xfrm>
            <a:off x="6184338" y="4988688"/>
            <a:ext cx="3110131" cy="523220"/>
          </a:xfrm>
          <a:prstGeom prst="rect">
            <a:avLst/>
          </a:prstGeom>
          <a:noFill/>
        </p:spPr>
        <p:txBody>
          <a:bodyPr wrap="square" rtlCol="0">
            <a:spAutoFit/>
          </a:bodyPr>
          <a:lstStyle/>
          <a:p>
            <a:r>
              <a:rPr lang="en-GB" sz="1400" b="1" dirty="0" smtClean="0"/>
              <a:t>Is the end of the root protection area (RPA)</a:t>
            </a:r>
            <a:endParaRPr lang="en-GB" sz="1400" b="1" dirty="0"/>
          </a:p>
        </p:txBody>
      </p:sp>
      <p:sp>
        <p:nvSpPr>
          <p:cNvPr id="18" name="TextBox 17"/>
          <p:cNvSpPr txBox="1"/>
          <p:nvPr/>
        </p:nvSpPr>
        <p:spPr>
          <a:xfrm>
            <a:off x="172015" y="6622373"/>
            <a:ext cx="4617155" cy="215444"/>
          </a:xfrm>
          <a:prstGeom prst="rect">
            <a:avLst/>
          </a:prstGeom>
          <a:noFill/>
        </p:spPr>
        <p:txBody>
          <a:bodyPr wrap="square" rtlCol="0">
            <a:spAutoFit/>
          </a:bodyPr>
          <a:lstStyle/>
          <a:p>
            <a:r>
              <a:rPr lang="en-GB" sz="800" dirty="0" smtClean="0"/>
              <a:t>Sophia Gardens – Site Induction Notes for Event Organisers and Site Supervisors </a:t>
            </a:r>
            <a:r>
              <a:rPr lang="en-GB" sz="800" dirty="0" smtClean="0"/>
              <a:t>8 </a:t>
            </a:r>
            <a:r>
              <a:rPr lang="en-GB" sz="800" dirty="0" smtClean="0"/>
              <a:t>of </a:t>
            </a:r>
            <a:r>
              <a:rPr lang="en-GB" sz="800" dirty="0" smtClean="0"/>
              <a:t>15</a:t>
            </a:r>
            <a:endParaRPr lang="en-GB" sz="800" dirty="0"/>
          </a:p>
        </p:txBody>
      </p:sp>
    </p:spTree>
    <p:extLst>
      <p:ext uri="{BB962C8B-B14F-4D97-AF65-F5344CB8AC3E}">
        <p14:creationId xmlns:p14="http://schemas.microsoft.com/office/powerpoint/2010/main" val="2530854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992" y="231650"/>
            <a:ext cx="1591818" cy="10052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9962" y="231648"/>
            <a:ext cx="865237" cy="1005275"/>
          </a:xfrm>
          <a:prstGeom prst="rect">
            <a:avLst/>
          </a:prstGeom>
        </p:spPr>
      </p:pic>
      <p:pic>
        <p:nvPicPr>
          <p:cNvPr id="10" name="Pictur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2990" y="1917518"/>
            <a:ext cx="7452360" cy="3968932"/>
          </a:xfrm>
          <a:prstGeom prst="rect">
            <a:avLst/>
          </a:prstGeom>
          <a:noFill/>
          <a:ln>
            <a:noFill/>
          </a:ln>
        </p:spPr>
      </p:pic>
      <p:sp>
        <p:nvSpPr>
          <p:cNvPr id="2" name="TextBox 1"/>
          <p:cNvSpPr txBox="1"/>
          <p:nvPr/>
        </p:nvSpPr>
        <p:spPr>
          <a:xfrm>
            <a:off x="2743989" y="5949102"/>
            <a:ext cx="1154430" cy="584775"/>
          </a:xfrm>
          <a:prstGeom prst="rect">
            <a:avLst/>
          </a:prstGeom>
          <a:noFill/>
        </p:spPr>
        <p:txBody>
          <a:bodyPr wrap="square" rtlCol="0">
            <a:spAutoFit/>
          </a:bodyPr>
          <a:lstStyle/>
          <a:p>
            <a:pPr algn="ctr"/>
            <a:r>
              <a:rPr lang="en-GB" sz="1600" b="1" dirty="0" smtClean="0">
                <a:solidFill>
                  <a:srgbClr val="FF0000"/>
                </a:solidFill>
              </a:rPr>
              <a:t>1m from stem base</a:t>
            </a:r>
            <a:endParaRPr lang="en-GB" sz="1600" b="1" dirty="0">
              <a:solidFill>
                <a:srgbClr val="FF0000"/>
              </a:solidFill>
            </a:endParaRPr>
          </a:p>
        </p:txBody>
      </p:sp>
      <p:sp>
        <p:nvSpPr>
          <p:cNvPr id="11" name="TextBox 10"/>
          <p:cNvSpPr txBox="1"/>
          <p:nvPr/>
        </p:nvSpPr>
        <p:spPr>
          <a:xfrm>
            <a:off x="4000500" y="5887777"/>
            <a:ext cx="2228850" cy="830997"/>
          </a:xfrm>
          <a:prstGeom prst="rect">
            <a:avLst/>
          </a:prstGeom>
          <a:noFill/>
        </p:spPr>
        <p:txBody>
          <a:bodyPr wrap="square" rtlCol="0">
            <a:spAutoFit/>
          </a:bodyPr>
          <a:lstStyle/>
          <a:p>
            <a:pPr algn="ctr"/>
            <a:r>
              <a:rPr lang="en-GB" sz="1600" b="1" dirty="0" smtClean="0">
                <a:solidFill>
                  <a:srgbClr val="FF6600"/>
                </a:solidFill>
              </a:rPr>
              <a:t>Consult and Care Zone (1m beyond stem base to edge of rooting zone)</a:t>
            </a:r>
            <a:endParaRPr lang="en-GB" sz="1600" b="1" dirty="0">
              <a:solidFill>
                <a:srgbClr val="FF6600"/>
              </a:solidFill>
            </a:endParaRPr>
          </a:p>
        </p:txBody>
      </p:sp>
      <p:cxnSp>
        <p:nvCxnSpPr>
          <p:cNvPr id="14" name="Straight Connector 13"/>
          <p:cNvCxnSpPr/>
          <p:nvPr/>
        </p:nvCxnSpPr>
        <p:spPr>
          <a:xfrm>
            <a:off x="4024656" y="5886450"/>
            <a:ext cx="11430" cy="82296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242358" y="5882431"/>
            <a:ext cx="11430" cy="82296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753925" y="5844483"/>
            <a:ext cx="11430" cy="82296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950790" y="231648"/>
            <a:ext cx="6769171" cy="1354217"/>
          </a:xfrm>
          <a:prstGeom prst="rect">
            <a:avLst/>
          </a:prstGeom>
          <a:noFill/>
        </p:spPr>
        <p:txBody>
          <a:bodyPr wrap="square" rtlCol="0">
            <a:spAutoFit/>
          </a:bodyPr>
          <a:lstStyle/>
          <a:p>
            <a:pPr algn="ctr"/>
            <a:r>
              <a:rPr lang="en-GB" sz="2000" b="1" dirty="0" smtClean="0">
                <a:solidFill>
                  <a:srgbClr val="FF0000"/>
                </a:solidFill>
              </a:rPr>
              <a:t>Prohibited zone</a:t>
            </a:r>
          </a:p>
          <a:p>
            <a:pPr algn="ctr"/>
            <a:endParaRPr lang="en-GB" sz="800" b="1" dirty="0" smtClean="0">
              <a:solidFill>
                <a:srgbClr val="FF0000"/>
              </a:solidFill>
            </a:endParaRPr>
          </a:p>
          <a:p>
            <a:r>
              <a:rPr lang="en-GB" dirty="0" smtClean="0">
                <a:solidFill>
                  <a:srgbClr val="FF0000"/>
                </a:solidFill>
              </a:rPr>
              <a:t>- Strictly no event activity accept pedestrian use</a:t>
            </a:r>
          </a:p>
          <a:p>
            <a:r>
              <a:rPr lang="en-GB" dirty="0" smtClean="0">
                <a:solidFill>
                  <a:srgbClr val="FF0000"/>
                </a:solidFill>
              </a:rPr>
              <a:t>- Physical barrier required if at risk of encroachment by event activities</a:t>
            </a:r>
          </a:p>
          <a:p>
            <a:r>
              <a:rPr lang="en-GB" dirty="0" smtClean="0">
                <a:solidFill>
                  <a:srgbClr val="FF0000"/>
                </a:solidFill>
              </a:rPr>
              <a:t>- Site Supervisor to enforce</a:t>
            </a:r>
          </a:p>
        </p:txBody>
      </p:sp>
      <p:sp>
        <p:nvSpPr>
          <p:cNvPr id="3" name="Rectangle 2"/>
          <p:cNvSpPr/>
          <p:nvPr/>
        </p:nvSpPr>
        <p:spPr>
          <a:xfrm>
            <a:off x="2765354" y="1917518"/>
            <a:ext cx="1248153" cy="3704349"/>
          </a:xfrm>
          <a:prstGeom prst="rect">
            <a:avLst/>
          </a:prstGeom>
          <a:solidFill>
            <a:srgbClr val="FF3300">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503061" y="5874394"/>
            <a:ext cx="2228850" cy="830997"/>
          </a:xfrm>
          <a:prstGeom prst="rect">
            <a:avLst/>
          </a:prstGeom>
          <a:noFill/>
        </p:spPr>
        <p:txBody>
          <a:bodyPr wrap="square" rtlCol="0">
            <a:spAutoFit/>
          </a:bodyPr>
          <a:lstStyle/>
          <a:p>
            <a:pPr algn="ctr"/>
            <a:r>
              <a:rPr lang="en-GB" sz="1600" b="1" dirty="0" smtClean="0">
                <a:solidFill>
                  <a:srgbClr val="FF6600"/>
                </a:solidFill>
              </a:rPr>
              <a:t>Consult and Care Zone (1m beyond stem base to edge of rooting zone)</a:t>
            </a:r>
            <a:endParaRPr lang="en-GB" sz="1600" b="1" dirty="0">
              <a:solidFill>
                <a:srgbClr val="FF6600"/>
              </a:solidFill>
            </a:endParaRPr>
          </a:p>
        </p:txBody>
      </p:sp>
      <p:cxnSp>
        <p:nvCxnSpPr>
          <p:cNvPr id="19" name="Straight Connector 18"/>
          <p:cNvCxnSpPr/>
          <p:nvPr/>
        </p:nvCxnSpPr>
        <p:spPr>
          <a:xfrm>
            <a:off x="5632011" y="1761066"/>
            <a:ext cx="11289" cy="3838223"/>
          </a:xfrm>
          <a:prstGeom prst="line">
            <a:avLst/>
          </a:prstGeom>
          <a:ln w="38100">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184338" y="4988688"/>
            <a:ext cx="3110131" cy="523220"/>
          </a:xfrm>
          <a:prstGeom prst="rect">
            <a:avLst/>
          </a:prstGeom>
          <a:noFill/>
        </p:spPr>
        <p:txBody>
          <a:bodyPr wrap="square" rtlCol="0">
            <a:spAutoFit/>
          </a:bodyPr>
          <a:lstStyle/>
          <a:p>
            <a:r>
              <a:rPr lang="en-GB" sz="1400" b="1" dirty="0" smtClean="0"/>
              <a:t>Is the end of the root protection area (RPA)</a:t>
            </a:r>
            <a:endParaRPr lang="en-GB" sz="1400" b="1" dirty="0"/>
          </a:p>
        </p:txBody>
      </p:sp>
      <p:sp>
        <p:nvSpPr>
          <p:cNvPr id="21" name="TextBox 20"/>
          <p:cNvSpPr txBox="1"/>
          <p:nvPr/>
        </p:nvSpPr>
        <p:spPr>
          <a:xfrm>
            <a:off x="6229350" y="5878414"/>
            <a:ext cx="3589020" cy="830997"/>
          </a:xfrm>
          <a:prstGeom prst="rect">
            <a:avLst/>
          </a:prstGeom>
          <a:noFill/>
        </p:spPr>
        <p:txBody>
          <a:bodyPr wrap="square" rtlCol="0">
            <a:spAutoFit/>
          </a:bodyPr>
          <a:lstStyle/>
          <a:p>
            <a:pPr algn="ctr"/>
            <a:r>
              <a:rPr lang="en-GB" sz="1600" b="1" dirty="0" smtClean="0">
                <a:solidFill>
                  <a:srgbClr val="00B050"/>
                </a:solidFill>
              </a:rPr>
              <a:t>Beyond extent of rooting zone (at least beyond canopy edge/drip line if no other info available)</a:t>
            </a:r>
            <a:endParaRPr lang="en-GB" sz="1600" b="1" dirty="0">
              <a:solidFill>
                <a:srgbClr val="00B050"/>
              </a:solidFill>
            </a:endParaRPr>
          </a:p>
        </p:txBody>
      </p:sp>
      <p:sp>
        <p:nvSpPr>
          <p:cNvPr id="22" name="TextBox 21"/>
          <p:cNvSpPr txBox="1"/>
          <p:nvPr/>
        </p:nvSpPr>
        <p:spPr>
          <a:xfrm>
            <a:off x="172015" y="6622373"/>
            <a:ext cx="4617155" cy="215444"/>
          </a:xfrm>
          <a:prstGeom prst="rect">
            <a:avLst/>
          </a:prstGeom>
          <a:noFill/>
        </p:spPr>
        <p:txBody>
          <a:bodyPr wrap="square" rtlCol="0">
            <a:spAutoFit/>
          </a:bodyPr>
          <a:lstStyle/>
          <a:p>
            <a:r>
              <a:rPr lang="en-GB" sz="800" dirty="0" smtClean="0"/>
              <a:t>Sophia Gardens – Site Induction Notes for Event Organisers and Site Supervisors </a:t>
            </a:r>
            <a:r>
              <a:rPr lang="en-GB" sz="800" dirty="0" smtClean="0"/>
              <a:t>9 </a:t>
            </a:r>
            <a:r>
              <a:rPr lang="en-GB" sz="800" dirty="0" smtClean="0"/>
              <a:t>of </a:t>
            </a:r>
            <a:r>
              <a:rPr lang="en-GB" sz="800" dirty="0" smtClean="0"/>
              <a:t>15</a:t>
            </a:r>
            <a:endParaRPr lang="en-GB" sz="800" dirty="0"/>
          </a:p>
        </p:txBody>
      </p:sp>
    </p:spTree>
    <p:extLst>
      <p:ext uri="{BB962C8B-B14F-4D97-AF65-F5344CB8AC3E}">
        <p14:creationId xmlns:p14="http://schemas.microsoft.com/office/powerpoint/2010/main" val="8189900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706</TotalTime>
  <Words>1876</Words>
  <Application>Microsoft Office PowerPoint</Application>
  <PresentationFormat>A4 Paper (210x297 mm)</PresentationFormat>
  <Paragraphs>181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City of Cardiff Council - Cyngor Dinas Caerdydd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Sas, Julia</dc:creator>
  <cp:lastModifiedBy>Sas, Julia</cp:lastModifiedBy>
  <cp:revision>41</cp:revision>
  <cp:lastPrinted>2017-08-09T08:39:12Z</cp:lastPrinted>
  <dcterms:created xsi:type="dcterms:W3CDTF">2017-04-10T12:46:53Z</dcterms:created>
  <dcterms:modified xsi:type="dcterms:W3CDTF">2017-08-16T16:20:57Z</dcterms:modified>
</cp:coreProperties>
</file>